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68"/>
  </p:notesMasterIdLst>
  <p:sldIdLst>
    <p:sldId id="1254" r:id="rId2"/>
    <p:sldId id="1253" r:id="rId3"/>
    <p:sldId id="1214" r:id="rId4"/>
    <p:sldId id="1213" r:id="rId5"/>
    <p:sldId id="1209" r:id="rId6"/>
    <p:sldId id="1372" r:id="rId7"/>
    <p:sldId id="1366" r:id="rId8"/>
    <p:sldId id="1374" r:id="rId9"/>
    <p:sldId id="1255" r:id="rId10"/>
    <p:sldId id="1364" r:id="rId11"/>
    <p:sldId id="1371" r:id="rId12"/>
    <p:sldId id="1378" r:id="rId13"/>
    <p:sldId id="1261" r:id="rId14"/>
    <p:sldId id="1262" r:id="rId15"/>
    <p:sldId id="1365" r:id="rId16"/>
    <p:sldId id="1263" r:id="rId17"/>
    <p:sldId id="1264" r:id="rId18"/>
    <p:sldId id="1265" r:id="rId19"/>
    <p:sldId id="1266" r:id="rId20"/>
    <p:sldId id="1259" r:id="rId21"/>
    <p:sldId id="1257" r:id="rId22"/>
    <p:sldId id="1260" r:id="rId23"/>
    <p:sldId id="1241" r:id="rId24"/>
    <p:sldId id="1269" r:id="rId25"/>
    <p:sldId id="1271" r:id="rId26"/>
    <p:sldId id="1270" r:id="rId27"/>
    <p:sldId id="1272" r:id="rId28"/>
    <p:sldId id="1367" r:id="rId29"/>
    <p:sldId id="1242" r:id="rId30"/>
    <p:sldId id="1273" r:id="rId31"/>
    <p:sldId id="1300" r:id="rId32"/>
    <p:sldId id="1304" r:id="rId33"/>
    <p:sldId id="1303" r:id="rId34"/>
    <p:sldId id="1305" r:id="rId35"/>
    <p:sldId id="1302" r:id="rId36"/>
    <p:sldId id="1306" r:id="rId37"/>
    <p:sldId id="1301" r:id="rId38"/>
    <p:sldId id="1274" r:id="rId39"/>
    <p:sldId id="1307" r:id="rId40"/>
    <p:sldId id="1308" r:id="rId41"/>
    <p:sldId id="1310" r:id="rId42"/>
    <p:sldId id="1311" r:id="rId43"/>
    <p:sldId id="1312" r:id="rId44"/>
    <p:sldId id="1313" r:id="rId45"/>
    <p:sldId id="1315" r:id="rId46"/>
    <p:sldId id="1316" r:id="rId47"/>
    <p:sldId id="1314" r:id="rId48"/>
    <p:sldId id="1317" r:id="rId49"/>
    <p:sldId id="1318" r:id="rId50"/>
    <p:sldId id="1276" r:id="rId51"/>
    <p:sldId id="1280" r:id="rId52"/>
    <p:sldId id="1279" r:id="rId53"/>
    <p:sldId id="1278" r:id="rId54"/>
    <p:sldId id="1389" r:id="rId55"/>
    <p:sldId id="1227" r:id="rId56"/>
    <p:sldId id="1228" r:id="rId57"/>
    <p:sldId id="1289" r:id="rId58"/>
    <p:sldId id="1288" r:id="rId59"/>
    <p:sldId id="1291" r:id="rId60"/>
    <p:sldId id="1292" r:id="rId61"/>
    <p:sldId id="1293" r:id="rId62"/>
    <p:sldId id="1290" r:id="rId63"/>
    <p:sldId id="1294" r:id="rId64"/>
    <p:sldId id="1296" r:id="rId65"/>
    <p:sldId id="1297" r:id="rId66"/>
    <p:sldId id="1298" r:id="rId67"/>
    <p:sldId id="1299" r:id="rId68"/>
    <p:sldId id="1283" r:id="rId69"/>
    <p:sldId id="1277" r:id="rId70"/>
    <p:sldId id="1319" r:id="rId71"/>
    <p:sldId id="1320" r:id="rId72"/>
    <p:sldId id="1323" r:id="rId73"/>
    <p:sldId id="1322" r:id="rId74"/>
    <p:sldId id="1324" r:id="rId75"/>
    <p:sldId id="1327" r:id="rId76"/>
    <p:sldId id="1325" r:id="rId77"/>
    <p:sldId id="1328" r:id="rId78"/>
    <p:sldId id="1330" r:id="rId79"/>
    <p:sldId id="1331" r:id="rId80"/>
    <p:sldId id="1332" r:id="rId81"/>
    <p:sldId id="1329" r:id="rId82"/>
    <p:sldId id="1326" r:id="rId83"/>
    <p:sldId id="1334" r:id="rId84"/>
    <p:sldId id="1370" r:id="rId85"/>
    <p:sldId id="1335" r:id="rId86"/>
    <p:sldId id="1379" r:id="rId87"/>
    <p:sldId id="1383" r:id="rId88"/>
    <p:sldId id="1384" r:id="rId89"/>
    <p:sldId id="1385" r:id="rId90"/>
    <p:sldId id="1386" r:id="rId91"/>
    <p:sldId id="1387" r:id="rId92"/>
    <p:sldId id="1376" r:id="rId93"/>
    <p:sldId id="1359" r:id="rId94"/>
    <p:sldId id="1382" r:id="rId95"/>
    <p:sldId id="1338" r:id="rId96"/>
    <p:sldId id="1339" r:id="rId97"/>
    <p:sldId id="1357" r:id="rId98"/>
    <p:sldId id="1347" r:id="rId99"/>
    <p:sldId id="1395" r:id="rId100"/>
    <p:sldId id="1356" r:id="rId101"/>
    <p:sldId id="1396" r:id="rId102"/>
    <p:sldId id="1345" r:id="rId103"/>
    <p:sldId id="1394" r:id="rId104"/>
    <p:sldId id="1397" r:id="rId105"/>
    <p:sldId id="1348" r:id="rId106"/>
    <p:sldId id="1349" r:id="rId107"/>
    <p:sldId id="1350" r:id="rId108"/>
    <p:sldId id="1351" r:id="rId109"/>
    <p:sldId id="1368" r:id="rId110"/>
    <p:sldId id="1388" r:id="rId111"/>
    <p:sldId id="1340" r:id="rId112"/>
    <p:sldId id="1341" r:id="rId113"/>
    <p:sldId id="1360" r:id="rId114"/>
    <p:sldId id="1353" r:id="rId115"/>
    <p:sldId id="1355" r:id="rId116"/>
    <p:sldId id="1390" r:id="rId117"/>
    <p:sldId id="1398" r:id="rId118"/>
    <p:sldId id="1381" r:id="rId119"/>
    <p:sldId id="1375" r:id="rId120"/>
    <p:sldId id="1380" r:id="rId121"/>
    <p:sldId id="1391" r:id="rId122"/>
    <p:sldId id="1393" r:id="rId123"/>
    <p:sldId id="1392" r:id="rId124"/>
    <p:sldId id="1342" r:id="rId125"/>
    <p:sldId id="1343" r:id="rId126"/>
    <p:sldId id="1358" r:id="rId127"/>
    <p:sldId id="1344" r:id="rId128"/>
    <p:sldId id="1369" r:id="rId129"/>
    <p:sldId id="1361" r:id="rId130"/>
    <p:sldId id="1362" r:id="rId131"/>
    <p:sldId id="1363" r:id="rId132"/>
    <p:sldId id="1201" r:id="rId133"/>
    <p:sldId id="1205" r:id="rId134"/>
    <p:sldId id="1206" r:id="rId135"/>
    <p:sldId id="1215" r:id="rId136"/>
    <p:sldId id="1216" r:id="rId137"/>
    <p:sldId id="1217" r:id="rId138"/>
    <p:sldId id="1243" r:id="rId139"/>
    <p:sldId id="1244" r:id="rId140"/>
    <p:sldId id="1251" r:id="rId141"/>
    <p:sldId id="1249" r:id="rId142"/>
    <p:sldId id="1250" r:id="rId143"/>
    <p:sldId id="1245" r:id="rId144"/>
    <p:sldId id="1246" r:id="rId145"/>
    <p:sldId id="1247" r:id="rId146"/>
    <p:sldId id="1248" r:id="rId147"/>
    <p:sldId id="1211" r:id="rId148"/>
    <p:sldId id="1219" r:id="rId149"/>
    <p:sldId id="1220" r:id="rId150"/>
    <p:sldId id="1239" r:id="rId151"/>
    <p:sldId id="1240" r:id="rId152"/>
    <p:sldId id="1226" r:id="rId153"/>
    <p:sldId id="1221" r:id="rId154"/>
    <p:sldId id="1218" r:id="rId155"/>
    <p:sldId id="1222" r:id="rId156"/>
    <p:sldId id="1223" r:id="rId157"/>
    <p:sldId id="1224" r:id="rId158"/>
    <p:sldId id="1225" r:id="rId159"/>
    <p:sldId id="1234" r:id="rId160"/>
    <p:sldId id="1235" r:id="rId161"/>
    <p:sldId id="1238" r:id="rId162"/>
    <p:sldId id="1237" r:id="rId163"/>
    <p:sldId id="1236" r:id="rId164"/>
    <p:sldId id="1233" r:id="rId165"/>
    <p:sldId id="1212" r:id="rId166"/>
    <p:sldId id="1267"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er Lozano" initials="AL" lastIdx="1" clrIdx="0">
    <p:extLst>
      <p:ext uri="{19B8F6BF-5375-455C-9EA6-DF929625EA0E}">
        <p15:presenceInfo xmlns:p15="http://schemas.microsoft.com/office/powerpoint/2012/main" userId="S::axlozano@stanford.edu::5be01592-96c0-4e39-8d33-f46c3f3770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2FF"/>
    <a:srgbClr val="EF3158"/>
    <a:srgbClr val="04B050"/>
    <a:srgbClr val="EE3258"/>
    <a:srgbClr val="EE2842"/>
    <a:srgbClr val="000000"/>
    <a:srgbClr val="1F201C"/>
    <a:srgbClr val="5ABFFF"/>
    <a:srgbClr val="237CDB"/>
    <a:srgbClr val="A837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1"/>
    <p:restoredTop sz="78014"/>
  </p:normalViewPr>
  <p:slideViewPr>
    <p:cSldViewPr snapToGrid="0" snapToObjects="1">
      <p:cViewPr>
        <p:scale>
          <a:sx n="82" d="100"/>
          <a:sy n="82" d="100"/>
        </p:scale>
        <p:origin x="1328" y="408"/>
      </p:cViewPr>
      <p:guideLst/>
    </p:cSldViewPr>
  </p:slideViewPr>
  <p:notesTextViewPr>
    <p:cViewPr>
      <p:scale>
        <a:sx n="145" d="100"/>
        <a:sy n="14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FA4B86-F82D-F841-A1D6-B4FEAF160B2D}"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49FDB-9223-7544-96E0-AC013F7EC11A}" type="slidenum">
              <a:rPr lang="en-US" smtClean="0"/>
              <a:t>‹#›</a:t>
            </a:fld>
            <a:endParaRPr lang="en-US"/>
          </a:p>
        </p:txBody>
      </p:sp>
    </p:spTree>
    <p:extLst>
      <p:ext uri="{BB962C8B-B14F-4D97-AF65-F5344CB8AC3E}">
        <p14:creationId xmlns:p14="http://schemas.microsoft.com/office/powerpoint/2010/main" val="1578385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D49FDB-9223-7544-96E0-AC013F7EC11A}" type="slidenum">
              <a:rPr lang="en-US" smtClean="0"/>
              <a:t>21</a:t>
            </a:fld>
            <a:endParaRPr lang="en-US"/>
          </a:p>
        </p:txBody>
      </p:sp>
    </p:spTree>
    <p:extLst>
      <p:ext uri="{BB962C8B-B14F-4D97-AF65-F5344CB8AC3E}">
        <p14:creationId xmlns:p14="http://schemas.microsoft.com/office/powerpoint/2010/main" val="2778590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5774-4CAD-58FF-4DE8-5FBCE5C4A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B42073-A327-6075-2E0C-96FE663DF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F4606-B091-C660-7A39-97B91D6A7E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B960E4-1064-962A-9BC6-2501CA49EDD6}"/>
              </a:ext>
            </a:extLst>
          </p:cNvPr>
          <p:cNvSpPr>
            <a:spLocks noGrp="1"/>
          </p:cNvSpPr>
          <p:nvPr>
            <p:ph type="sldNum" sz="quarter" idx="5"/>
          </p:nvPr>
        </p:nvSpPr>
        <p:spPr/>
        <p:txBody>
          <a:bodyPr/>
          <a:lstStyle/>
          <a:p>
            <a:fld id="{0AD49FDB-9223-7544-96E0-AC013F7EC11A}" type="slidenum">
              <a:rPr lang="en-US" smtClean="0"/>
              <a:t>94</a:t>
            </a:fld>
            <a:endParaRPr lang="en-US"/>
          </a:p>
        </p:txBody>
      </p:sp>
    </p:spTree>
    <p:extLst>
      <p:ext uri="{BB962C8B-B14F-4D97-AF65-F5344CB8AC3E}">
        <p14:creationId xmlns:p14="http://schemas.microsoft.com/office/powerpoint/2010/main" val="1722943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5F0A3-0A7D-7242-69BF-1AF6BB929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A2114-88F4-E63C-E3BF-6E6E98366B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7075D-5CB0-667F-396A-4CE40608F7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AB74B8-C59D-63F7-B2D7-BC289D96C227}"/>
              </a:ext>
            </a:extLst>
          </p:cNvPr>
          <p:cNvSpPr>
            <a:spLocks noGrp="1"/>
          </p:cNvSpPr>
          <p:nvPr>
            <p:ph type="sldNum" sz="quarter" idx="5"/>
          </p:nvPr>
        </p:nvSpPr>
        <p:spPr/>
        <p:txBody>
          <a:bodyPr/>
          <a:lstStyle/>
          <a:p>
            <a:fld id="{0AD49FDB-9223-7544-96E0-AC013F7EC11A}" type="slidenum">
              <a:rPr lang="en-US" smtClean="0"/>
              <a:t>95</a:t>
            </a:fld>
            <a:endParaRPr lang="en-US"/>
          </a:p>
        </p:txBody>
      </p:sp>
    </p:spTree>
    <p:extLst>
      <p:ext uri="{BB962C8B-B14F-4D97-AF65-F5344CB8AC3E}">
        <p14:creationId xmlns:p14="http://schemas.microsoft.com/office/powerpoint/2010/main" val="3372456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A3D0F-38B9-C937-51DA-A607D9A24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34F89-8652-F5F9-8AF5-5D6790D585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20454-AE87-9539-FCFC-C03752E5AA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B388DC-26A3-A891-818F-E0597289708D}"/>
              </a:ext>
            </a:extLst>
          </p:cNvPr>
          <p:cNvSpPr>
            <a:spLocks noGrp="1"/>
          </p:cNvSpPr>
          <p:nvPr>
            <p:ph type="sldNum" sz="quarter" idx="5"/>
          </p:nvPr>
        </p:nvSpPr>
        <p:spPr/>
        <p:txBody>
          <a:bodyPr/>
          <a:lstStyle/>
          <a:p>
            <a:fld id="{0AD49FDB-9223-7544-96E0-AC013F7EC11A}" type="slidenum">
              <a:rPr lang="en-US" smtClean="0"/>
              <a:t>96</a:t>
            </a:fld>
            <a:endParaRPr lang="en-US"/>
          </a:p>
        </p:txBody>
      </p:sp>
    </p:spTree>
    <p:extLst>
      <p:ext uri="{BB962C8B-B14F-4D97-AF65-F5344CB8AC3E}">
        <p14:creationId xmlns:p14="http://schemas.microsoft.com/office/powerpoint/2010/main" val="420193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D49FDB-9223-7544-96E0-AC013F7EC11A}" type="slidenum">
              <a:rPr lang="en-US" smtClean="0"/>
              <a:t>113</a:t>
            </a:fld>
            <a:endParaRPr lang="en-US"/>
          </a:p>
        </p:txBody>
      </p:sp>
    </p:spTree>
    <p:extLst>
      <p:ext uri="{BB962C8B-B14F-4D97-AF65-F5344CB8AC3E}">
        <p14:creationId xmlns:p14="http://schemas.microsoft.com/office/powerpoint/2010/main" val="146253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increase in lifespan from ancient times was the product of human innovation in therapeutics, public health, infrastructure, sanitation, and and diplomatic efforts for peace. We stand now in 2025 in a time of life expectancy stagnation and </a:t>
            </a:r>
            <a:r>
              <a:rPr lang="en-US" dirty="0" err="1"/>
              <a:t>healthspan</a:t>
            </a:r>
            <a:r>
              <a:rPr lang="en-US" dirty="0"/>
              <a:t> contraction, and it is incumbent upon us as innovators, scientists, doctors, and patients to accept the baton passed to us by our ancestors, and increase </a:t>
            </a:r>
            <a:r>
              <a:rPr lang="en-US" dirty="0" err="1"/>
              <a:t>healthspan</a:t>
            </a:r>
            <a:r>
              <a:rPr lang="en-US" dirty="0"/>
              <a:t> for our own and future generations</a:t>
            </a:r>
          </a:p>
        </p:txBody>
      </p:sp>
      <p:sp>
        <p:nvSpPr>
          <p:cNvPr id="4" name="Slide Number Placeholder 3"/>
          <p:cNvSpPr>
            <a:spLocks noGrp="1"/>
          </p:cNvSpPr>
          <p:nvPr>
            <p:ph type="sldNum" sz="quarter" idx="5"/>
          </p:nvPr>
        </p:nvSpPr>
        <p:spPr/>
        <p:txBody>
          <a:bodyPr/>
          <a:lstStyle/>
          <a:p>
            <a:fld id="{0AD49FDB-9223-7544-96E0-AC013F7EC11A}" type="slidenum">
              <a:rPr lang="en-US" smtClean="0"/>
              <a:t>121</a:t>
            </a:fld>
            <a:endParaRPr lang="en-US"/>
          </a:p>
        </p:txBody>
      </p:sp>
    </p:spTree>
    <p:extLst>
      <p:ext uri="{BB962C8B-B14F-4D97-AF65-F5344CB8AC3E}">
        <p14:creationId xmlns:p14="http://schemas.microsoft.com/office/powerpoint/2010/main" val="232052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D49FDB-9223-7544-96E0-AC013F7EC11A}" type="slidenum">
              <a:rPr lang="en-US" smtClean="0"/>
              <a:t>122</a:t>
            </a:fld>
            <a:endParaRPr lang="en-US"/>
          </a:p>
        </p:txBody>
      </p:sp>
    </p:spTree>
    <p:extLst>
      <p:ext uri="{BB962C8B-B14F-4D97-AF65-F5344CB8AC3E}">
        <p14:creationId xmlns:p14="http://schemas.microsoft.com/office/powerpoint/2010/main" val="1019815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4FA52EB-3B6D-1649-9EA4-6E79FC97B6D9}"/>
              </a:ext>
            </a:extLst>
          </p:cNvPr>
          <p:cNvSpPr>
            <a:spLocks noGrp="1"/>
          </p:cNvSpPr>
          <p:nvPr>
            <p:ph type="pic" sz="quarter" idx="13" hasCustomPrompt="1"/>
          </p:nvPr>
        </p:nvSpPr>
        <p:spPr>
          <a:xfrm>
            <a:off x="0" y="5735637"/>
            <a:ext cx="12192000" cy="1122363"/>
          </a:xfrm>
          <a:solidFill>
            <a:srgbClr val="000000">
              <a:alpha val="92941"/>
            </a:srgbClr>
          </a:solid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B7BB6137-7C30-C04A-8C41-14F5F82679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5E8CCC6-3B74-E54C-B6D3-538D7ED23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004428-74E5-504C-9548-4D692B74ABCC}"/>
              </a:ext>
            </a:extLst>
          </p:cNvPr>
          <p:cNvSpPr>
            <a:spLocks noGrp="1"/>
          </p:cNvSpPr>
          <p:nvPr>
            <p:ph type="dt" sz="half" idx="10"/>
          </p:nvPr>
        </p:nvSpPr>
        <p:spPr/>
        <p:txBody>
          <a:bodyPr/>
          <a:lstStyle>
            <a:lvl1pPr>
              <a:defRPr>
                <a:solidFill>
                  <a:schemeClr val="bg1"/>
                </a:solidFill>
              </a:defRPr>
            </a:lvl1pPr>
          </a:lstStyle>
          <a:p>
            <a:fld id="{75DDEE75-266E-5045-9B72-90468DEE12B6}" type="datetime1">
              <a:rPr lang="en-US" smtClean="0"/>
              <a:t>5/12/25</a:t>
            </a:fld>
            <a:endParaRPr lang="en-US"/>
          </a:p>
        </p:txBody>
      </p:sp>
      <p:sp>
        <p:nvSpPr>
          <p:cNvPr id="5" name="Footer Placeholder 4">
            <a:extLst>
              <a:ext uri="{FF2B5EF4-FFF2-40B4-BE49-F238E27FC236}">
                <a16:creationId xmlns:a16="http://schemas.microsoft.com/office/drawing/2014/main" id="{78196788-AB88-354D-942A-186C891BA8AC}"/>
              </a:ext>
            </a:extLst>
          </p:cNvPr>
          <p:cNvSpPr>
            <a:spLocks noGrp="1"/>
          </p:cNvSpPr>
          <p:nvPr>
            <p:ph type="ftr" sz="quarter" idx="11"/>
          </p:nvPr>
        </p:nvSpPr>
        <p:spPr/>
        <p:txBody>
          <a:bodyPr/>
          <a:lstStyle>
            <a:lvl1pPr>
              <a:defRPr>
                <a:solidFill>
                  <a:schemeClr val="bg1"/>
                </a:solidFill>
              </a:defRPr>
            </a:lvl1pPr>
          </a:lstStyle>
          <a:p>
            <a:r>
              <a:rPr lang="en-US"/>
              <a:t>http://med.stanford.edu/ccne.html</a:t>
            </a:r>
          </a:p>
        </p:txBody>
      </p:sp>
      <p:sp>
        <p:nvSpPr>
          <p:cNvPr id="6" name="Slide Number Placeholder 5">
            <a:extLst>
              <a:ext uri="{FF2B5EF4-FFF2-40B4-BE49-F238E27FC236}">
                <a16:creationId xmlns:a16="http://schemas.microsoft.com/office/drawing/2014/main" id="{2D55C62A-01F5-A64D-B029-CF7FCF91480C}"/>
              </a:ext>
            </a:extLst>
          </p:cNvPr>
          <p:cNvSpPr>
            <a:spLocks noGrp="1"/>
          </p:cNvSpPr>
          <p:nvPr>
            <p:ph type="sldNum" sz="quarter" idx="12"/>
          </p:nvPr>
        </p:nvSpPr>
        <p:spPr/>
        <p:txBody>
          <a:bodyPr/>
          <a:lstStyle>
            <a:lvl1pPr>
              <a:defRPr>
                <a:solidFill>
                  <a:schemeClr val="bg1"/>
                </a:solidFill>
              </a:defRPr>
            </a:lvl1pPr>
          </a:lstStyle>
          <a:p>
            <a:fld id="{418BE653-4B21-5543-8E2C-79DF570F79DA}" type="slidenum">
              <a:rPr lang="en-US" smtClean="0"/>
              <a:t>‹#›</a:t>
            </a:fld>
            <a:endParaRPr lang="en-US"/>
          </a:p>
        </p:txBody>
      </p:sp>
    </p:spTree>
    <p:extLst>
      <p:ext uri="{BB962C8B-B14F-4D97-AF65-F5344CB8AC3E}">
        <p14:creationId xmlns:p14="http://schemas.microsoft.com/office/powerpoint/2010/main" val="332343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1830-8F42-6049-B026-617B2D0EF8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DD0783-CA5B-2A49-8855-34BD7BDA2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436D6-41B7-BF40-A9AC-71DB303FF636}"/>
              </a:ext>
            </a:extLst>
          </p:cNvPr>
          <p:cNvSpPr>
            <a:spLocks noGrp="1"/>
          </p:cNvSpPr>
          <p:nvPr>
            <p:ph type="dt" sz="half" idx="10"/>
          </p:nvPr>
        </p:nvSpPr>
        <p:spPr/>
        <p:txBody>
          <a:bodyPr/>
          <a:lstStyle/>
          <a:p>
            <a:fld id="{7F227331-6647-D742-A14D-A4D46AEC885A}" type="datetime1">
              <a:rPr lang="en-US" smtClean="0"/>
              <a:t>5/12/25</a:t>
            </a:fld>
            <a:endParaRPr lang="en-US"/>
          </a:p>
        </p:txBody>
      </p:sp>
      <p:sp>
        <p:nvSpPr>
          <p:cNvPr id="5" name="Footer Placeholder 4">
            <a:extLst>
              <a:ext uri="{FF2B5EF4-FFF2-40B4-BE49-F238E27FC236}">
                <a16:creationId xmlns:a16="http://schemas.microsoft.com/office/drawing/2014/main" id="{DBEAECE2-DF52-F54D-AFAD-558B2D8ECCBA}"/>
              </a:ext>
            </a:extLst>
          </p:cNvPr>
          <p:cNvSpPr>
            <a:spLocks noGrp="1"/>
          </p:cNvSpPr>
          <p:nvPr>
            <p:ph type="ftr" sz="quarter" idx="11"/>
          </p:nvPr>
        </p:nvSpPr>
        <p:spPr/>
        <p:txBody>
          <a:bodyPr/>
          <a:lstStyle/>
          <a:p>
            <a:r>
              <a:rPr lang="en-US"/>
              <a:t>http://med.stanford.edu/ccne.html</a:t>
            </a:r>
          </a:p>
        </p:txBody>
      </p:sp>
      <p:sp>
        <p:nvSpPr>
          <p:cNvPr id="6" name="Slide Number Placeholder 5">
            <a:extLst>
              <a:ext uri="{FF2B5EF4-FFF2-40B4-BE49-F238E27FC236}">
                <a16:creationId xmlns:a16="http://schemas.microsoft.com/office/drawing/2014/main" id="{912D9305-C95A-E643-A06A-981E928DBCD1}"/>
              </a:ext>
            </a:extLst>
          </p:cNvPr>
          <p:cNvSpPr>
            <a:spLocks noGrp="1"/>
          </p:cNvSpPr>
          <p:nvPr>
            <p:ph type="sldNum" sz="quarter" idx="12"/>
          </p:nvPr>
        </p:nvSpPr>
        <p:spPr/>
        <p:txBody>
          <a:bodyPr/>
          <a:lstStyle/>
          <a:p>
            <a:fld id="{418BE653-4B21-5543-8E2C-79DF570F79DA}" type="slidenum">
              <a:rPr lang="en-US" smtClean="0"/>
              <a:t>‹#›</a:t>
            </a:fld>
            <a:endParaRPr lang="en-US"/>
          </a:p>
        </p:txBody>
      </p:sp>
    </p:spTree>
    <p:extLst>
      <p:ext uri="{BB962C8B-B14F-4D97-AF65-F5344CB8AC3E}">
        <p14:creationId xmlns:p14="http://schemas.microsoft.com/office/powerpoint/2010/main" val="3140199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5D0D02-767D-9143-89CD-DCDD6FA17A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29D077-877D-CF4D-A54B-242E5E85E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CB87C-95A2-1F43-8259-226E68055684}"/>
              </a:ext>
            </a:extLst>
          </p:cNvPr>
          <p:cNvSpPr>
            <a:spLocks noGrp="1"/>
          </p:cNvSpPr>
          <p:nvPr>
            <p:ph type="dt" sz="half" idx="10"/>
          </p:nvPr>
        </p:nvSpPr>
        <p:spPr/>
        <p:txBody>
          <a:bodyPr/>
          <a:lstStyle/>
          <a:p>
            <a:fld id="{8DE2DDC8-3D0E-F04A-9C09-73AD8AB14D6B}" type="datetime1">
              <a:rPr lang="en-US" smtClean="0"/>
              <a:t>5/12/25</a:t>
            </a:fld>
            <a:endParaRPr lang="en-US"/>
          </a:p>
        </p:txBody>
      </p:sp>
      <p:sp>
        <p:nvSpPr>
          <p:cNvPr id="5" name="Footer Placeholder 4">
            <a:extLst>
              <a:ext uri="{FF2B5EF4-FFF2-40B4-BE49-F238E27FC236}">
                <a16:creationId xmlns:a16="http://schemas.microsoft.com/office/drawing/2014/main" id="{F7425782-5721-8249-AD67-6C693D646031}"/>
              </a:ext>
            </a:extLst>
          </p:cNvPr>
          <p:cNvSpPr>
            <a:spLocks noGrp="1"/>
          </p:cNvSpPr>
          <p:nvPr>
            <p:ph type="ftr" sz="quarter" idx="11"/>
          </p:nvPr>
        </p:nvSpPr>
        <p:spPr/>
        <p:txBody>
          <a:bodyPr/>
          <a:lstStyle/>
          <a:p>
            <a:r>
              <a:rPr lang="en-US"/>
              <a:t>http://med.stanford.edu/ccne.html</a:t>
            </a:r>
          </a:p>
        </p:txBody>
      </p:sp>
      <p:sp>
        <p:nvSpPr>
          <p:cNvPr id="6" name="Slide Number Placeholder 5">
            <a:extLst>
              <a:ext uri="{FF2B5EF4-FFF2-40B4-BE49-F238E27FC236}">
                <a16:creationId xmlns:a16="http://schemas.microsoft.com/office/drawing/2014/main" id="{59EA5F5A-F539-3243-B570-0C4AF415D36B}"/>
              </a:ext>
            </a:extLst>
          </p:cNvPr>
          <p:cNvSpPr>
            <a:spLocks noGrp="1"/>
          </p:cNvSpPr>
          <p:nvPr>
            <p:ph type="sldNum" sz="quarter" idx="12"/>
          </p:nvPr>
        </p:nvSpPr>
        <p:spPr/>
        <p:txBody>
          <a:bodyPr/>
          <a:lstStyle/>
          <a:p>
            <a:fld id="{418BE653-4B21-5543-8E2C-79DF570F79DA}" type="slidenum">
              <a:rPr lang="en-US" smtClean="0"/>
              <a:t>‹#›</a:t>
            </a:fld>
            <a:endParaRPr lang="en-US"/>
          </a:p>
        </p:txBody>
      </p:sp>
    </p:spTree>
    <p:extLst>
      <p:ext uri="{BB962C8B-B14F-4D97-AF65-F5344CB8AC3E}">
        <p14:creationId xmlns:p14="http://schemas.microsoft.com/office/powerpoint/2010/main" val="55431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87AC7905-10BD-464A-875A-97BE2E989079}"/>
              </a:ext>
            </a:extLst>
          </p:cNvPr>
          <p:cNvSpPr txBox="1">
            <a:spLocks/>
          </p:cNvSpPr>
          <p:nvPr/>
        </p:nvSpPr>
        <p:spPr>
          <a:xfrm>
            <a:off x="0" y="0"/>
            <a:ext cx="12192000" cy="1232452"/>
          </a:xfrm>
          <a:prstGeom prst="rect">
            <a:avLst/>
          </a:prstGeom>
          <a:solidFill>
            <a:srgbClr val="000000">
              <a:alpha val="92941"/>
            </a:srgbClr>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p>
        </p:txBody>
      </p:sp>
      <p:sp>
        <p:nvSpPr>
          <p:cNvPr id="2" name="Title 1">
            <a:extLst>
              <a:ext uri="{FF2B5EF4-FFF2-40B4-BE49-F238E27FC236}">
                <a16:creationId xmlns:a16="http://schemas.microsoft.com/office/drawing/2014/main" id="{815D3467-50E7-1E4B-AF80-D44711B06F89}"/>
              </a:ext>
            </a:extLst>
          </p:cNvPr>
          <p:cNvSpPr>
            <a:spLocks noGrp="1"/>
          </p:cNvSpPr>
          <p:nvPr>
            <p:ph type="title"/>
          </p:nvPr>
        </p:nvSpPr>
        <p:spPr>
          <a:xfrm>
            <a:off x="0" y="0"/>
            <a:ext cx="12192000" cy="1232452"/>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B350381-5FD6-264B-A8C7-F647A3BD69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5CEA3-D8D3-2849-8F05-85F5937A1B13}"/>
              </a:ext>
            </a:extLst>
          </p:cNvPr>
          <p:cNvSpPr>
            <a:spLocks noGrp="1"/>
          </p:cNvSpPr>
          <p:nvPr>
            <p:ph type="dt" sz="half" idx="10"/>
          </p:nvPr>
        </p:nvSpPr>
        <p:spPr/>
        <p:txBody>
          <a:bodyPr/>
          <a:lstStyle/>
          <a:p>
            <a:fld id="{D99D1B22-EA90-CA45-9500-0C2615B01AC4}" type="datetime1">
              <a:rPr lang="en-US" smtClean="0"/>
              <a:t>5/12/25</a:t>
            </a:fld>
            <a:endParaRPr lang="en-US"/>
          </a:p>
        </p:txBody>
      </p:sp>
      <p:sp>
        <p:nvSpPr>
          <p:cNvPr id="5" name="Footer Placeholder 4">
            <a:extLst>
              <a:ext uri="{FF2B5EF4-FFF2-40B4-BE49-F238E27FC236}">
                <a16:creationId xmlns:a16="http://schemas.microsoft.com/office/drawing/2014/main" id="{1DB7E945-1BED-C248-9B27-D9EB3C91DEE5}"/>
              </a:ext>
            </a:extLst>
          </p:cNvPr>
          <p:cNvSpPr>
            <a:spLocks noGrp="1"/>
          </p:cNvSpPr>
          <p:nvPr>
            <p:ph type="ftr" sz="quarter" idx="11"/>
          </p:nvPr>
        </p:nvSpPr>
        <p:spPr/>
        <p:txBody>
          <a:bodyPr/>
          <a:lstStyle/>
          <a:p>
            <a:r>
              <a:rPr lang="en-US"/>
              <a:t>http://med.stanford.edu/ccne.html</a:t>
            </a:r>
          </a:p>
        </p:txBody>
      </p:sp>
      <p:sp>
        <p:nvSpPr>
          <p:cNvPr id="6" name="Slide Number Placeholder 5">
            <a:extLst>
              <a:ext uri="{FF2B5EF4-FFF2-40B4-BE49-F238E27FC236}">
                <a16:creationId xmlns:a16="http://schemas.microsoft.com/office/drawing/2014/main" id="{872204A6-9179-3B4D-BFFD-4672A1EF92C3}"/>
              </a:ext>
            </a:extLst>
          </p:cNvPr>
          <p:cNvSpPr>
            <a:spLocks noGrp="1"/>
          </p:cNvSpPr>
          <p:nvPr>
            <p:ph type="sldNum" sz="quarter" idx="12"/>
          </p:nvPr>
        </p:nvSpPr>
        <p:spPr/>
        <p:txBody>
          <a:bodyPr/>
          <a:lstStyle/>
          <a:p>
            <a:fld id="{418BE653-4B21-5543-8E2C-79DF570F79DA}" type="slidenum">
              <a:rPr lang="en-US" smtClean="0"/>
              <a:t>‹#›</a:t>
            </a:fld>
            <a:endParaRPr lang="en-US"/>
          </a:p>
        </p:txBody>
      </p:sp>
    </p:spTree>
    <p:extLst>
      <p:ext uri="{BB962C8B-B14F-4D97-AF65-F5344CB8AC3E}">
        <p14:creationId xmlns:p14="http://schemas.microsoft.com/office/powerpoint/2010/main" val="2261871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EBBCEC86-9D9E-994A-9E3A-FEEC930FA20A}"/>
              </a:ext>
            </a:extLst>
          </p:cNvPr>
          <p:cNvSpPr>
            <a:spLocks noGrp="1"/>
          </p:cNvSpPr>
          <p:nvPr>
            <p:ph type="pic" sz="quarter" idx="13" hasCustomPrompt="1"/>
          </p:nvPr>
        </p:nvSpPr>
        <p:spPr>
          <a:xfrm>
            <a:off x="0" y="5735637"/>
            <a:ext cx="12192000" cy="1122363"/>
          </a:xfrm>
          <a:solidFill>
            <a:srgbClr val="000000">
              <a:alpha val="92941"/>
            </a:srgbClr>
          </a:solid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EC64ECC8-A2EF-044B-8261-E50CD60169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02F373-DD2B-5E40-9628-7C778B334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8FDE1A-9798-2049-9BBE-C931F3578B92}"/>
              </a:ext>
            </a:extLst>
          </p:cNvPr>
          <p:cNvSpPr>
            <a:spLocks noGrp="1"/>
          </p:cNvSpPr>
          <p:nvPr>
            <p:ph type="dt" sz="half" idx="10"/>
          </p:nvPr>
        </p:nvSpPr>
        <p:spPr/>
        <p:txBody>
          <a:bodyPr/>
          <a:lstStyle>
            <a:lvl1pPr>
              <a:defRPr>
                <a:solidFill>
                  <a:schemeClr val="bg1"/>
                </a:solidFill>
              </a:defRPr>
            </a:lvl1pPr>
          </a:lstStyle>
          <a:p>
            <a:fld id="{304C3A26-7D32-E143-B5A6-A516F250CFD8}" type="datetime1">
              <a:rPr lang="en-US" smtClean="0"/>
              <a:t>5/12/25</a:t>
            </a:fld>
            <a:endParaRPr lang="en-US"/>
          </a:p>
        </p:txBody>
      </p:sp>
      <p:sp>
        <p:nvSpPr>
          <p:cNvPr id="5" name="Footer Placeholder 4">
            <a:extLst>
              <a:ext uri="{FF2B5EF4-FFF2-40B4-BE49-F238E27FC236}">
                <a16:creationId xmlns:a16="http://schemas.microsoft.com/office/drawing/2014/main" id="{EBEEFD9C-D63A-2940-B97F-9E4DADE44D9D}"/>
              </a:ext>
            </a:extLst>
          </p:cNvPr>
          <p:cNvSpPr>
            <a:spLocks noGrp="1"/>
          </p:cNvSpPr>
          <p:nvPr>
            <p:ph type="ftr" sz="quarter" idx="11"/>
          </p:nvPr>
        </p:nvSpPr>
        <p:spPr/>
        <p:txBody>
          <a:bodyPr/>
          <a:lstStyle>
            <a:lvl1pPr>
              <a:defRPr>
                <a:solidFill>
                  <a:schemeClr val="bg1"/>
                </a:solidFill>
              </a:defRPr>
            </a:lvl1pPr>
          </a:lstStyle>
          <a:p>
            <a:r>
              <a:rPr lang="en-US"/>
              <a:t>http://med.stanford.edu/ccne.html</a:t>
            </a:r>
          </a:p>
        </p:txBody>
      </p:sp>
      <p:sp>
        <p:nvSpPr>
          <p:cNvPr id="6" name="Slide Number Placeholder 5">
            <a:extLst>
              <a:ext uri="{FF2B5EF4-FFF2-40B4-BE49-F238E27FC236}">
                <a16:creationId xmlns:a16="http://schemas.microsoft.com/office/drawing/2014/main" id="{D4CCFE22-AB3F-4443-BCC9-5CA0664EE66B}"/>
              </a:ext>
            </a:extLst>
          </p:cNvPr>
          <p:cNvSpPr>
            <a:spLocks noGrp="1"/>
          </p:cNvSpPr>
          <p:nvPr>
            <p:ph type="sldNum" sz="quarter" idx="12"/>
          </p:nvPr>
        </p:nvSpPr>
        <p:spPr/>
        <p:txBody>
          <a:bodyPr/>
          <a:lstStyle>
            <a:lvl1pPr>
              <a:defRPr>
                <a:solidFill>
                  <a:schemeClr val="bg1"/>
                </a:solidFill>
              </a:defRPr>
            </a:lvl1pPr>
          </a:lstStyle>
          <a:p>
            <a:fld id="{418BE653-4B21-5543-8E2C-79DF570F79DA}" type="slidenum">
              <a:rPr lang="en-US" smtClean="0"/>
              <a:t>‹#›</a:t>
            </a:fld>
            <a:endParaRPr lang="en-US"/>
          </a:p>
        </p:txBody>
      </p:sp>
    </p:spTree>
    <p:extLst>
      <p:ext uri="{BB962C8B-B14F-4D97-AF65-F5344CB8AC3E}">
        <p14:creationId xmlns:p14="http://schemas.microsoft.com/office/powerpoint/2010/main" val="209467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BCCB-3D8E-8E49-8927-0E404C892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4E4C9-38B7-A345-A127-DA0FD952E6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45FC3D-4E88-1C42-A411-28F35C875A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93AF84-D0BE-8147-84C0-966A165E24B3}"/>
              </a:ext>
            </a:extLst>
          </p:cNvPr>
          <p:cNvSpPr>
            <a:spLocks noGrp="1"/>
          </p:cNvSpPr>
          <p:nvPr>
            <p:ph type="dt" sz="half" idx="10"/>
          </p:nvPr>
        </p:nvSpPr>
        <p:spPr/>
        <p:txBody>
          <a:bodyPr/>
          <a:lstStyle/>
          <a:p>
            <a:fld id="{847A6505-5228-7C48-8F83-12E41366BFD0}" type="datetime1">
              <a:rPr lang="en-US" smtClean="0"/>
              <a:t>5/12/25</a:t>
            </a:fld>
            <a:endParaRPr lang="en-US"/>
          </a:p>
        </p:txBody>
      </p:sp>
      <p:sp>
        <p:nvSpPr>
          <p:cNvPr id="6" name="Footer Placeholder 5">
            <a:extLst>
              <a:ext uri="{FF2B5EF4-FFF2-40B4-BE49-F238E27FC236}">
                <a16:creationId xmlns:a16="http://schemas.microsoft.com/office/drawing/2014/main" id="{6E7201DB-0392-5A43-B597-90865EA020AF}"/>
              </a:ext>
            </a:extLst>
          </p:cNvPr>
          <p:cNvSpPr>
            <a:spLocks noGrp="1"/>
          </p:cNvSpPr>
          <p:nvPr>
            <p:ph type="ftr" sz="quarter" idx="11"/>
          </p:nvPr>
        </p:nvSpPr>
        <p:spPr/>
        <p:txBody>
          <a:bodyPr/>
          <a:lstStyle/>
          <a:p>
            <a:r>
              <a:rPr lang="en-US"/>
              <a:t>http://med.stanford.edu/ccne.html</a:t>
            </a:r>
          </a:p>
        </p:txBody>
      </p:sp>
      <p:sp>
        <p:nvSpPr>
          <p:cNvPr id="7" name="Slide Number Placeholder 6">
            <a:extLst>
              <a:ext uri="{FF2B5EF4-FFF2-40B4-BE49-F238E27FC236}">
                <a16:creationId xmlns:a16="http://schemas.microsoft.com/office/drawing/2014/main" id="{4810C40C-2CAB-1448-954C-13D29DCF79B1}"/>
              </a:ext>
            </a:extLst>
          </p:cNvPr>
          <p:cNvSpPr>
            <a:spLocks noGrp="1"/>
          </p:cNvSpPr>
          <p:nvPr>
            <p:ph type="sldNum" sz="quarter" idx="12"/>
          </p:nvPr>
        </p:nvSpPr>
        <p:spPr/>
        <p:txBody>
          <a:bodyPr/>
          <a:lstStyle/>
          <a:p>
            <a:fld id="{418BE653-4B21-5543-8E2C-79DF570F79DA}" type="slidenum">
              <a:rPr lang="en-US" smtClean="0"/>
              <a:t>‹#›</a:t>
            </a:fld>
            <a:endParaRPr lang="en-US"/>
          </a:p>
        </p:txBody>
      </p:sp>
    </p:spTree>
    <p:extLst>
      <p:ext uri="{BB962C8B-B14F-4D97-AF65-F5344CB8AC3E}">
        <p14:creationId xmlns:p14="http://schemas.microsoft.com/office/powerpoint/2010/main" val="41054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0DBB1-0B35-7849-BB95-75ABBB5FF3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81B723-515E-3443-AD01-ABBF1DE6B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F83855-7818-8145-A71E-8410AB6D27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88DD63-2EB9-224A-8C7C-FE9AC36B69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3CA557-CA84-B042-9D2A-B27A3C01A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1BFE40-F391-AF48-8197-F1A9430914BA}"/>
              </a:ext>
            </a:extLst>
          </p:cNvPr>
          <p:cNvSpPr>
            <a:spLocks noGrp="1"/>
          </p:cNvSpPr>
          <p:nvPr>
            <p:ph type="dt" sz="half" idx="10"/>
          </p:nvPr>
        </p:nvSpPr>
        <p:spPr/>
        <p:txBody>
          <a:bodyPr/>
          <a:lstStyle/>
          <a:p>
            <a:fld id="{8CCC4EF9-ED5B-F045-8A85-4D955D6AA063}" type="datetime1">
              <a:rPr lang="en-US" smtClean="0"/>
              <a:t>5/12/25</a:t>
            </a:fld>
            <a:endParaRPr lang="en-US"/>
          </a:p>
        </p:txBody>
      </p:sp>
      <p:sp>
        <p:nvSpPr>
          <p:cNvPr id="8" name="Footer Placeholder 7">
            <a:extLst>
              <a:ext uri="{FF2B5EF4-FFF2-40B4-BE49-F238E27FC236}">
                <a16:creationId xmlns:a16="http://schemas.microsoft.com/office/drawing/2014/main" id="{3F95D27F-914C-654F-B50C-85F2DDA8BBD1}"/>
              </a:ext>
            </a:extLst>
          </p:cNvPr>
          <p:cNvSpPr>
            <a:spLocks noGrp="1"/>
          </p:cNvSpPr>
          <p:nvPr>
            <p:ph type="ftr" sz="quarter" idx="11"/>
          </p:nvPr>
        </p:nvSpPr>
        <p:spPr/>
        <p:txBody>
          <a:bodyPr/>
          <a:lstStyle/>
          <a:p>
            <a:r>
              <a:rPr lang="en-US"/>
              <a:t>http://med.stanford.edu/ccne.html</a:t>
            </a:r>
          </a:p>
        </p:txBody>
      </p:sp>
      <p:sp>
        <p:nvSpPr>
          <p:cNvPr id="9" name="Slide Number Placeholder 8">
            <a:extLst>
              <a:ext uri="{FF2B5EF4-FFF2-40B4-BE49-F238E27FC236}">
                <a16:creationId xmlns:a16="http://schemas.microsoft.com/office/drawing/2014/main" id="{02FD33F3-9CFD-5D40-A3C6-772CAEEF5DA3}"/>
              </a:ext>
            </a:extLst>
          </p:cNvPr>
          <p:cNvSpPr>
            <a:spLocks noGrp="1"/>
          </p:cNvSpPr>
          <p:nvPr>
            <p:ph type="sldNum" sz="quarter" idx="12"/>
          </p:nvPr>
        </p:nvSpPr>
        <p:spPr/>
        <p:txBody>
          <a:bodyPr/>
          <a:lstStyle/>
          <a:p>
            <a:fld id="{418BE653-4B21-5543-8E2C-79DF570F79DA}" type="slidenum">
              <a:rPr lang="en-US" smtClean="0"/>
              <a:t>‹#›</a:t>
            </a:fld>
            <a:endParaRPr lang="en-US"/>
          </a:p>
        </p:txBody>
      </p:sp>
    </p:spTree>
    <p:extLst>
      <p:ext uri="{BB962C8B-B14F-4D97-AF65-F5344CB8AC3E}">
        <p14:creationId xmlns:p14="http://schemas.microsoft.com/office/powerpoint/2010/main" val="302146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C20B-A8D9-D643-B6C6-4082D55CBE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E76BC4-6573-D843-BC70-3D18B243985B}"/>
              </a:ext>
            </a:extLst>
          </p:cNvPr>
          <p:cNvSpPr>
            <a:spLocks noGrp="1"/>
          </p:cNvSpPr>
          <p:nvPr>
            <p:ph type="dt" sz="half" idx="10"/>
          </p:nvPr>
        </p:nvSpPr>
        <p:spPr/>
        <p:txBody>
          <a:bodyPr/>
          <a:lstStyle/>
          <a:p>
            <a:fld id="{EE7A1D91-8CDD-BA42-B6C3-20EAE3DA3F8B}" type="datetime1">
              <a:rPr lang="en-US" smtClean="0"/>
              <a:t>5/12/25</a:t>
            </a:fld>
            <a:endParaRPr lang="en-US"/>
          </a:p>
        </p:txBody>
      </p:sp>
      <p:sp>
        <p:nvSpPr>
          <p:cNvPr id="4" name="Footer Placeholder 3">
            <a:extLst>
              <a:ext uri="{FF2B5EF4-FFF2-40B4-BE49-F238E27FC236}">
                <a16:creationId xmlns:a16="http://schemas.microsoft.com/office/drawing/2014/main" id="{61E73787-D8B7-F246-AC77-5CF0EB0A7064}"/>
              </a:ext>
            </a:extLst>
          </p:cNvPr>
          <p:cNvSpPr>
            <a:spLocks noGrp="1"/>
          </p:cNvSpPr>
          <p:nvPr>
            <p:ph type="ftr" sz="quarter" idx="11"/>
          </p:nvPr>
        </p:nvSpPr>
        <p:spPr/>
        <p:txBody>
          <a:bodyPr/>
          <a:lstStyle/>
          <a:p>
            <a:r>
              <a:rPr lang="en-US"/>
              <a:t>http://med.stanford.edu/ccne.html</a:t>
            </a:r>
          </a:p>
        </p:txBody>
      </p:sp>
      <p:sp>
        <p:nvSpPr>
          <p:cNvPr id="5" name="Slide Number Placeholder 4">
            <a:extLst>
              <a:ext uri="{FF2B5EF4-FFF2-40B4-BE49-F238E27FC236}">
                <a16:creationId xmlns:a16="http://schemas.microsoft.com/office/drawing/2014/main" id="{EA400626-A0A0-664B-9EFE-897043B764D9}"/>
              </a:ext>
            </a:extLst>
          </p:cNvPr>
          <p:cNvSpPr>
            <a:spLocks noGrp="1"/>
          </p:cNvSpPr>
          <p:nvPr>
            <p:ph type="sldNum" sz="quarter" idx="12"/>
          </p:nvPr>
        </p:nvSpPr>
        <p:spPr/>
        <p:txBody>
          <a:bodyPr/>
          <a:lstStyle/>
          <a:p>
            <a:fld id="{418BE653-4B21-5543-8E2C-79DF570F79DA}" type="slidenum">
              <a:rPr lang="en-US" smtClean="0"/>
              <a:t>‹#›</a:t>
            </a:fld>
            <a:endParaRPr lang="en-US"/>
          </a:p>
        </p:txBody>
      </p:sp>
    </p:spTree>
    <p:extLst>
      <p:ext uri="{BB962C8B-B14F-4D97-AF65-F5344CB8AC3E}">
        <p14:creationId xmlns:p14="http://schemas.microsoft.com/office/powerpoint/2010/main" val="3474866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9CE2BB-45E1-004B-9063-91051AAA037C}"/>
              </a:ext>
            </a:extLst>
          </p:cNvPr>
          <p:cNvSpPr>
            <a:spLocks noGrp="1"/>
          </p:cNvSpPr>
          <p:nvPr>
            <p:ph type="dt" sz="half" idx="10"/>
          </p:nvPr>
        </p:nvSpPr>
        <p:spPr/>
        <p:txBody>
          <a:bodyPr/>
          <a:lstStyle/>
          <a:p>
            <a:fld id="{17F9F027-1A32-A041-88B8-3E3134587D40}" type="datetime1">
              <a:rPr lang="en-US" smtClean="0"/>
              <a:t>5/12/25</a:t>
            </a:fld>
            <a:endParaRPr lang="en-US"/>
          </a:p>
        </p:txBody>
      </p:sp>
      <p:sp>
        <p:nvSpPr>
          <p:cNvPr id="3" name="Footer Placeholder 2">
            <a:extLst>
              <a:ext uri="{FF2B5EF4-FFF2-40B4-BE49-F238E27FC236}">
                <a16:creationId xmlns:a16="http://schemas.microsoft.com/office/drawing/2014/main" id="{E03F9FFA-BAEC-5046-BD11-1E89CFAFA1A8}"/>
              </a:ext>
            </a:extLst>
          </p:cNvPr>
          <p:cNvSpPr>
            <a:spLocks noGrp="1"/>
          </p:cNvSpPr>
          <p:nvPr>
            <p:ph type="ftr" sz="quarter" idx="11"/>
          </p:nvPr>
        </p:nvSpPr>
        <p:spPr/>
        <p:txBody>
          <a:bodyPr/>
          <a:lstStyle/>
          <a:p>
            <a:r>
              <a:rPr lang="en-US"/>
              <a:t>http://med.stanford.edu/ccne.html</a:t>
            </a:r>
          </a:p>
        </p:txBody>
      </p:sp>
      <p:sp>
        <p:nvSpPr>
          <p:cNvPr id="4" name="Slide Number Placeholder 3">
            <a:extLst>
              <a:ext uri="{FF2B5EF4-FFF2-40B4-BE49-F238E27FC236}">
                <a16:creationId xmlns:a16="http://schemas.microsoft.com/office/drawing/2014/main" id="{F35043F6-14D9-6544-A882-372C59ED638D}"/>
              </a:ext>
            </a:extLst>
          </p:cNvPr>
          <p:cNvSpPr>
            <a:spLocks noGrp="1"/>
          </p:cNvSpPr>
          <p:nvPr>
            <p:ph type="sldNum" sz="quarter" idx="12"/>
          </p:nvPr>
        </p:nvSpPr>
        <p:spPr/>
        <p:txBody>
          <a:bodyPr/>
          <a:lstStyle/>
          <a:p>
            <a:fld id="{418BE653-4B21-5543-8E2C-79DF570F79DA}" type="slidenum">
              <a:rPr lang="en-US" smtClean="0"/>
              <a:t>‹#›</a:t>
            </a:fld>
            <a:endParaRPr lang="en-US"/>
          </a:p>
        </p:txBody>
      </p:sp>
    </p:spTree>
    <p:extLst>
      <p:ext uri="{BB962C8B-B14F-4D97-AF65-F5344CB8AC3E}">
        <p14:creationId xmlns:p14="http://schemas.microsoft.com/office/powerpoint/2010/main" val="2031597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B8C2-6743-CB4B-880B-58811E42D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1E4A8B-A22E-0F47-B408-CA419DEC70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A697E7-BA8F-E943-B91E-B21661922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FCDC50-8E54-5A44-ADA2-4D33B3CBB906}"/>
              </a:ext>
            </a:extLst>
          </p:cNvPr>
          <p:cNvSpPr>
            <a:spLocks noGrp="1"/>
          </p:cNvSpPr>
          <p:nvPr>
            <p:ph type="dt" sz="half" idx="10"/>
          </p:nvPr>
        </p:nvSpPr>
        <p:spPr/>
        <p:txBody>
          <a:bodyPr/>
          <a:lstStyle/>
          <a:p>
            <a:fld id="{28A50ABA-55EB-CB4F-A838-E97E543DE4B1}" type="datetime1">
              <a:rPr lang="en-US" smtClean="0"/>
              <a:t>5/12/25</a:t>
            </a:fld>
            <a:endParaRPr lang="en-US"/>
          </a:p>
        </p:txBody>
      </p:sp>
      <p:sp>
        <p:nvSpPr>
          <p:cNvPr id="6" name="Footer Placeholder 5">
            <a:extLst>
              <a:ext uri="{FF2B5EF4-FFF2-40B4-BE49-F238E27FC236}">
                <a16:creationId xmlns:a16="http://schemas.microsoft.com/office/drawing/2014/main" id="{F9197BF0-B1E9-B24E-B381-C18ABCE39B7C}"/>
              </a:ext>
            </a:extLst>
          </p:cNvPr>
          <p:cNvSpPr>
            <a:spLocks noGrp="1"/>
          </p:cNvSpPr>
          <p:nvPr>
            <p:ph type="ftr" sz="quarter" idx="11"/>
          </p:nvPr>
        </p:nvSpPr>
        <p:spPr/>
        <p:txBody>
          <a:bodyPr/>
          <a:lstStyle/>
          <a:p>
            <a:r>
              <a:rPr lang="en-US"/>
              <a:t>http://med.stanford.edu/ccne.html</a:t>
            </a:r>
          </a:p>
        </p:txBody>
      </p:sp>
      <p:sp>
        <p:nvSpPr>
          <p:cNvPr id="7" name="Slide Number Placeholder 6">
            <a:extLst>
              <a:ext uri="{FF2B5EF4-FFF2-40B4-BE49-F238E27FC236}">
                <a16:creationId xmlns:a16="http://schemas.microsoft.com/office/drawing/2014/main" id="{ED87DBD6-1CCA-4841-A84A-AD05B487245E}"/>
              </a:ext>
            </a:extLst>
          </p:cNvPr>
          <p:cNvSpPr>
            <a:spLocks noGrp="1"/>
          </p:cNvSpPr>
          <p:nvPr>
            <p:ph type="sldNum" sz="quarter" idx="12"/>
          </p:nvPr>
        </p:nvSpPr>
        <p:spPr/>
        <p:txBody>
          <a:bodyPr/>
          <a:lstStyle/>
          <a:p>
            <a:fld id="{418BE653-4B21-5543-8E2C-79DF570F79DA}" type="slidenum">
              <a:rPr lang="en-US" smtClean="0"/>
              <a:t>‹#›</a:t>
            </a:fld>
            <a:endParaRPr lang="en-US"/>
          </a:p>
        </p:txBody>
      </p:sp>
    </p:spTree>
    <p:extLst>
      <p:ext uri="{BB962C8B-B14F-4D97-AF65-F5344CB8AC3E}">
        <p14:creationId xmlns:p14="http://schemas.microsoft.com/office/powerpoint/2010/main" val="371758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CB9BC-0148-F343-8A24-A471B7969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27DBD5-6FA7-C64A-B9F7-7B3B4515C9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97ECCC7-484A-0744-B984-24733EA58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3BC3A-47D7-6240-9224-A28A4D6BAF29}"/>
              </a:ext>
            </a:extLst>
          </p:cNvPr>
          <p:cNvSpPr>
            <a:spLocks noGrp="1"/>
          </p:cNvSpPr>
          <p:nvPr>
            <p:ph type="dt" sz="half" idx="10"/>
          </p:nvPr>
        </p:nvSpPr>
        <p:spPr/>
        <p:txBody>
          <a:bodyPr/>
          <a:lstStyle/>
          <a:p>
            <a:fld id="{977429F5-5132-3D4C-AF2A-8596A9B39906}" type="datetime1">
              <a:rPr lang="en-US" smtClean="0"/>
              <a:t>5/12/25</a:t>
            </a:fld>
            <a:endParaRPr lang="en-US"/>
          </a:p>
        </p:txBody>
      </p:sp>
      <p:sp>
        <p:nvSpPr>
          <p:cNvPr id="6" name="Footer Placeholder 5">
            <a:extLst>
              <a:ext uri="{FF2B5EF4-FFF2-40B4-BE49-F238E27FC236}">
                <a16:creationId xmlns:a16="http://schemas.microsoft.com/office/drawing/2014/main" id="{F599850A-113F-E847-95D3-2BD196D9A5CE}"/>
              </a:ext>
            </a:extLst>
          </p:cNvPr>
          <p:cNvSpPr>
            <a:spLocks noGrp="1"/>
          </p:cNvSpPr>
          <p:nvPr>
            <p:ph type="ftr" sz="quarter" idx="11"/>
          </p:nvPr>
        </p:nvSpPr>
        <p:spPr/>
        <p:txBody>
          <a:bodyPr/>
          <a:lstStyle/>
          <a:p>
            <a:r>
              <a:rPr lang="en-US"/>
              <a:t>http://med.stanford.edu/ccne.html</a:t>
            </a:r>
          </a:p>
        </p:txBody>
      </p:sp>
      <p:sp>
        <p:nvSpPr>
          <p:cNvPr id="7" name="Slide Number Placeholder 6">
            <a:extLst>
              <a:ext uri="{FF2B5EF4-FFF2-40B4-BE49-F238E27FC236}">
                <a16:creationId xmlns:a16="http://schemas.microsoft.com/office/drawing/2014/main" id="{77A0D1FC-EFD3-1045-B245-1D15C629690C}"/>
              </a:ext>
            </a:extLst>
          </p:cNvPr>
          <p:cNvSpPr>
            <a:spLocks noGrp="1"/>
          </p:cNvSpPr>
          <p:nvPr>
            <p:ph type="sldNum" sz="quarter" idx="12"/>
          </p:nvPr>
        </p:nvSpPr>
        <p:spPr/>
        <p:txBody>
          <a:bodyPr/>
          <a:lstStyle/>
          <a:p>
            <a:fld id="{418BE653-4B21-5543-8E2C-79DF570F79DA}" type="slidenum">
              <a:rPr lang="en-US" smtClean="0"/>
              <a:t>‹#›</a:t>
            </a:fld>
            <a:endParaRPr lang="en-US"/>
          </a:p>
        </p:txBody>
      </p:sp>
    </p:spTree>
    <p:extLst>
      <p:ext uri="{BB962C8B-B14F-4D97-AF65-F5344CB8AC3E}">
        <p14:creationId xmlns:p14="http://schemas.microsoft.com/office/powerpoint/2010/main" val="1965928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07FCCE-3B11-3D4B-90D8-73C2CD70F6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BED4773-9F9D-5442-BC5E-3DDCC2EE45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567DE-C9AB-1442-947F-13CC8AB67C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9D68C-F5C6-0347-B2D1-63471696EF8C}" type="datetime1">
              <a:rPr lang="en-US" smtClean="0"/>
              <a:t>5/12/25</a:t>
            </a:fld>
            <a:endParaRPr lang="en-US"/>
          </a:p>
        </p:txBody>
      </p:sp>
      <p:sp>
        <p:nvSpPr>
          <p:cNvPr id="5" name="Footer Placeholder 4">
            <a:extLst>
              <a:ext uri="{FF2B5EF4-FFF2-40B4-BE49-F238E27FC236}">
                <a16:creationId xmlns:a16="http://schemas.microsoft.com/office/drawing/2014/main" id="{3D4A2A44-A486-EA40-A075-D7053A971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http://med.stanford.edu/ccne.html</a:t>
            </a:r>
          </a:p>
        </p:txBody>
      </p:sp>
      <p:sp>
        <p:nvSpPr>
          <p:cNvPr id="6" name="Slide Number Placeholder 5">
            <a:extLst>
              <a:ext uri="{FF2B5EF4-FFF2-40B4-BE49-F238E27FC236}">
                <a16:creationId xmlns:a16="http://schemas.microsoft.com/office/drawing/2014/main" id="{A937A27A-599E-8944-A9A0-6AA9D507E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BE653-4B21-5543-8E2C-79DF570F79DA}" type="slidenum">
              <a:rPr lang="en-US" smtClean="0"/>
              <a:t>‹#›</a:t>
            </a:fld>
            <a:endParaRPr lang="en-US"/>
          </a:p>
        </p:txBody>
      </p:sp>
    </p:spTree>
    <p:extLst>
      <p:ext uri="{BB962C8B-B14F-4D97-AF65-F5344CB8AC3E}">
        <p14:creationId xmlns:p14="http://schemas.microsoft.com/office/powerpoint/2010/main" val="4042841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0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88.png"/><Relationship Id="rId3" Type="http://schemas.openxmlformats.org/officeDocument/2006/relationships/image" Target="../media/image87.png"/><Relationship Id="rId7" Type="http://schemas.openxmlformats.org/officeDocument/2006/relationships/image" Target="../media/image81.png"/><Relationship Id="rId12" Type="http://schemas.openxmlformats.org/officeDocument/2006/relationships/image" Target="../media/image84.jpg"/><Relationship Id="rId2" Type="http://schemas.openxmlformats.org/officeDocument/2006/relationships/image" Target="../media/image94.png"/><Relationship Id="rId16" Type="http://schemas.openxmlformats.org/officeDocument/2006/relationships/image" Target="../media/image95.png"/><Relationship Id="rId1" Type="http://schemas.openxmlformats.org/officeDocument/2006/relationships/slideLayout" Target="../slideLayouts/slideLayout7.xml"/><Relationship Id="rId6" Type="http://schemas.microsoft.com/office/2007/relationships/hdphoto" Target="../media/hdphoto9.wdp"/><Relationship Id="rId11" Type="http://schemas.microsoft.com/office/2007/relationships/hdphoto" Target="../media/hdphoto3.wdp"/><Relationship Id="rId5" Type="http://schemas.openxmlformats.org/officeDocument/2006/relationships/image" Target="../media/image80.png"/><Relationship Id="rId15" Type="http://schemas.microsoft.com/office/2007/relationships/hdphoto" Target="../media/hdphoto11.wdp"/><Relationship Id="rId10" Type="http://schemas.openxmlformats.org/officeDocument/2006/relationships/image" Target="../media/image83.png"/><Relationship Id="rId4" Type="http://schemas.openxmlformats.org/officeDocument/2006/relationships/image" Target="../media/image11.jpeg"/><Relationship Id="rId9" Type="http://schemas.openxmlformats.org/officeDocument/2006/relationships/image" Target="../media/image82.png"/><Relationship Id="rId14" Type="http://schemas.openxmlformats.org/officeDocument/2006/relationships/image" Target="../media/image86.png"/></Relationships>
</file>

<file path=ppt/slides/_rels/slide115.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88.png"/><Relationship Id="rId3" Type="http://schemas.openxmlformats.org/officeDocument/2006/relationships/image" Target="../media/image87.png"/><Relationship Id="rId7" Type="http://schemas.openxmlformats.org/officeDocument/2006/relationships/image" Target="../media/image81.png"/><Relationship Id="rId12" Type="http://schemas.openxmlformats.org/officeDocument/2006/relationships/image" Target="../media/image84.jpg"/><Relationship Id="rId2" Type="http://schemas.openxmlformats.org/officeDocument/2006/relationships/image" Target="../media/image94.png"/><Relationship Id="rId16" Type="http://schemas.openxmlformats.org/officeDocument/2006/relationships/image" Target="../media/image95.png"/><Relationship Id="rId1" Type="http://schemas.openxmlformats.org/officeDocument/2006/relationships/slideLayout" Target="../slideLayouts/slideLayout7.xml"/><Relationship Id="rId6" Type="http://schemas.microsoft.com/office/2007/relationships/hdphoto" Target="../media/hdphoto12.wdp"/><Relationship Id="rId11" Type="http://schemas.microsoft.com/office/2007/relationships/hdphoto" Target="../media/hdphoto3.wdp"/><Relationship Id="rId5" Type="http://schemas.openxmlformats.org/officeDocument/2006/relationships/image" Target="../media/image80.png"/><Relationship Id="rId15" Type="http://schemas.microsoft.com/office/2007/relationships/hdphoto" Target="../media/hdphoto13.wdp"/><Relationship Id="rId10" Type="http://schemas.openxmlformats.org/officeDocument/2006/relationships/image" Target="../media/image83.png"/><Relationship Id="rId4" Type="http://schemas.openxmlformats.org/officeDocument/2006/relationships/image" Target="../media/image11.jpeg"/><Relationship Id="rId9" Type="http://schemas.openxmlformats.org/officeDocument/2006/relationships/image" Target="../media/image82.png"/><Relationship Id="rId14" Type="http://schemas.openxmlformats.org/officeDocument/2006/relationships/image" Target="../media/image8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8.JP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15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3" Type="http://schemas.openxmlformats.org/officeDocument/2006/relationships/image" Target="../media/image11.jpeg"/><Relationship Id="rId7" Type="http://schemas.microsoft.com/office/2007/relationships/hdphoto" Target="../media/hdphoto2.wdp"/><Relationship Id="rId12"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4.jp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80.png"/><Relationship Id="rId9" Type="http://schemas.openxmlformats.org/officeDocument/2006/relationships/image" Target="../media/image83.png"/><Relationship Id="rId14" Type="http://schemas.microsoft.com/office/2007/relationships/hdphoto" Target="../media/hdphoto4.wdp"/></Relationships>
</file>

<file path=ppt/slides/_rels/slide9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3" Type="http://schemas.openxmlformats.org/officeDocument/2006/relationships/image" Target="../media/image11.jpeg"/><Relationship Id="rId7" Type="http://schemas.microsoft.com/office/2007/relationships/hdphoto" Target="../media/hdphoto6.wdp"/><Relationship Id="rId12" Type="http://schemas.openxmlformats.org/officeDocument/2006/relationships/image" Target="../media/image84.jpg"/><Relationship Id="rId2" Type="http://schemas.openxmlformats.org/officeDocument/2006/relationships/notesSlide" Target="../notesSlides/notesSlide4.xml"/><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7.png"/><Relationship Id="rId5" Type="http://schemas.microsoft.com/office/2007/relationships/hdphoto" Target="../media/hdphoto5.wdp"/><Relationship Id="rId15" Type="http://schemas.openxmlformats.org/officeDocument/2006/relationships/image" Target="../media/image86.png"/><Relationship Id="rId10" Type="http://schemas.microsoft.com/office/2007/relationships/hdphoto" Target="../media/hdphoto7.wdp"/><Relationship Id="rId4" Type="http://schemas.openxmlformats.org/officeDocument/2006/relationships/image" Target="../media/image80.png"/><Relationship Id="rId9" Type="http://schemas.openxmlformats.org/officeDocument/2006/relationships/image" Target="../media/image83.png"/><Relationship Id="rId14" Type="http://schemas.openxmlformats.org/officeDocument/2006/relationships/image" Target="../media/image8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E6441E8E-8E36-775B-DD92-0E290B5ECE2A}"/>
              </a:ext>
            </a:extLst>
          </p:cNvPr>
          <p:cNvSpPr txBox="1">
            <a:spLocks/>
          </p:cNvSpPr>
          <p:nvPr/>
        </p:nvSpPr>
        <p:spPr>
          <a:xfrm>
            <a:off x="1" y="2619693"/>
            <a:ext cx="12192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a:solidFill>
                  <a:srgbClr val="00B050"/>
                </a:solidFill>
              </a:rPr>
              <a:t>Biomarkers</a:t>
            </a:r>
            <a:r>
              <a:rPr lang="en-US" sz="8000" dirty="0"/>
              <a:t> for </a:t>
            </a:r>
            <a:r>
              <a:rPr lang="en-US" sz="8000" spc="100" dirty="0"/>
              <a:t>Longevity</a:t>
            </a:r>
          </a:p>
        </p:txBody>
      </p:sp>
      <p:sp>
        <p:nvSpPr>
          <p:cNvPr id="3" name="Subtitle 3">
            <a:extLst>
              <a:ext uri="{FF2B5EF4-FFF2-40B4-BE49-F238E27FC236}">
                <a16:creationId xmlns:a16="http://schemas.microsoft.com/office/drawing/2014/main" id="{700DAFA2-3FB0-2179-3B5A-696B88FDE924}"/>
              </a:ext>
            </a:extLst>
          </p:cNvPr>
          <p:cNvSpPr txBox="1">
            <a:spLocks/>
          </p:cNvSpPr>
          <p:nvPr/>
        </p:nvSpPr>
        <p:spPr>
          <a:xfrm>
            <a:off x="0" y="3704908"/>
            <a:ext cx="1219200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Alexander Lozano, MD, PhD</a:t>
            </a:r>
          </a:p>
        </p:txBody>
      </p:sp>
    </p:spTree>
    <p:extLst>
      <p:ext uri="{BB962C8B-B14F-4D97-AF65-F5344CB8AC3E}">
        <p14:creationId xmlns:p14="http://schemas.microsoft.com/office/powerpoint/2010/main" val="102238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6CFAE-9D21-877A-E676-C09ACBFBD0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E1C8541-E7A9-75F3-E3C2-BA6CE39AE0F7}"/>
              </a:ext>
            </a:extLst>
          </p:cNvPr>
          <p:cNvSpPr txBox="1"/>
          <p:nvPr/>
        </p:nvSpPr>
        <p:spPr>
          <a:xfrm>
            <a:off x="1413498" y="3105834"/>
            <a:ext cx="8466082" cy="1200329"/>
          </a:xfrm>
          <a:prstGeom prst="rect">
            <a:avLst/>
          </a:prstGeom>
          <a:noFill/>
        </p:spPr>
        <p:txBody>
          <a:bodyPr wrap="square">
            <a:spAutoFit/>
          </a:bodyPr>
          <a:lstStyle/>
          <a:p>
            <a:pPr algn="l">
              <a:buNone/>
            </a:pPr>
            <a:r>
              <a:rPr lang="en-US" sz="3600" b="0" i="0" dirty="0">
                <a:effectLst/>
                <a:latin typeface="Arial" panose="020B0604020202020204" pitchFamily="34" charset="0"/>
              </a:rPr>
              <a:t>Scratching the su</a:t>
            </a:r>
            <a:r>
              <a:rPr lang="en-US" sz="3600" dirty="0">
                <a:latin typeface="Arial" panose="020B0604020202020204" pitchFamily="34" charset="0"/>
              </a:rPr>
              <a:t>rface of longevity, how can we figure out someone’s health?</a:t>
            </a:r>
          </a:p>
        </p:txBody>
      </p:sp>
    </p:spTree>
    <p:extLst>
      <p:ext uri="{BB962C8B-B14F-4D97-AF65-F5344CB8AC3E}">
        <p14:creationId xmlns:p14="http://schemas.microsoft.com/office/powerpoint/2010/main" val="39835682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ED203-7BB7-3187-4BC7-879F9E1F16D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D1EA0B-2462-B9D3-4786-05112F4FB917}"/>
              </a:ext>
            </a:extLst>
          </p:cNvPr>
          <p:cNvPicPr>
            <a:picLocks noChangeAspect="1"/>
          </p:cNvPicPr>
          <p:nvPr/>
        </p:nvPicPr>
        <p:blipFill>
          <a:blip r:embed="rId2"/>
          <a:stretch>
            <a:fillRect/>
          </a:stretch>
        </p:blipFill>
        <p:spPr>
          <a:xfrm>
            <a:off x="803031" y="2622715"/>
            <a:ext cx="2616591" cy="1964739"/>
          </a:xfrm>
          <a:prstGeom prst="rect">
            <a:avLst/>
          </a:prstGeom>
        </p:spPr>
      </p:pic>
      <p:pic>
        <p:nvPicPr>
          <p:cNvPr id="6" name="Picture 5">
            <a:extLst>
              <a:ext uri="{FF2B5EF4-FFF2-40B4-BE49-F238E27FC236}">
                <a16:creationId xmlns:a16="http://schemas.microsoft.com/office/drawing/2014/main" id="{D3A8DD44-C711-A4B8-A226-B60753BBA6B8}"/>
              </a:ext>
            </a:extLst>
          </p:cNvPr>
          <p:cNvPicPr>
            <a:picLocks noChangeAspect="1"/>
          </p:cNvPicPr>
          <p:nvPr/>
        </p:nvPicPr>
        <p:blipFill>
          <a:blip r:embed="rId3"/>
          <a:srcRect l="10954" t="17019" r="11029" b="3164"/>
          <a:stretch/>
        </p:blipFill>
        <p:spPr>
          <a:xfrm>
            <a:off x="4854525" y="2721220"/>
            <a:ext cx="2482949" cy="1700327"/>
          </a:xfrm>
          <a:prstGeom prst="rect">
            <a:avLst/>
          </a:prstGeom>
        </p:spPr>
      </p:pic>
      <p:pic>
        <p:nvPicPr>
          <p:cNvPr id="7" name="Picture 6">
            <a:extLst>
              <a:ext uri="{FF2B5EF4-FFF2-40B4-BE49-F238E27FC236}">
                <a16:creationId xmlns:a16="http://schemas.microsoft.com/office/drawing/2014/main" id="{F7B4B229-CD3F-6149-7BF0-CA191E4786F6}"/>
              </a:ext>
            </a:extLst>
          </p:cNvPr>
          <p:cNvPicPr>
            <a:picLocks noChangeAspect="1"/>
          </p:cNvPicPr>
          <p:nvPr/>
        </p:nvPicPr>
        <p:blipFill>
          <a:blip r:embed="rId4"/>
          <a:srcRect b="35902"/>
          <a:stretch/>
        </p:blipFill>
        <p:spPr>
          <a:xfrm>
            <a:off x="9146161" y="2922344"/>
            <a:ext cx="1724296" cy="1365480"/>
          </a:xfrm>
          <a:prstGeom prst="rect">
            <a:avLst/>
          </a:prstGeom>
        </p:spPr>
      </p:pic>
      <p:sp>
        <p:nvSpPr>
          <p:cNvPr id="8" name="TextBox 7">
            <a:extLst>
              <a:ext uri="{FF2B5EF4-FFF2-40B4-BE49-F238E27FC236}">
                <a16:creationId xmlns:a16="http://schemas.microsoft.com/office/drawing/2014/main" id="{2F594FAF-94F9-F37E-EA39-BF5BF8A53443}"/>
              </a:ext>
            </a:extLst>
          </p:cNvPr>
          <p:cNvSpPr txBox="1"/>
          <p:nvPr/>
        </p:nvSpPr>
        <p:spPr>
          <a:xfrm>
            <a:off x="1070812" y="36393"/>
            <a:ext cx="9820954" cy="1200329"/>
          </a:xfrm>
          <a:prstGeom prst="rect">
            <a:avLst/>
          </a:prstGeom>
          <a:noFill/>
        </p:spPr>
        <p:txBody>
          <a:bodyPr wrap="square">
            <a:spAutoFit/>
          </a:bodyPr>
          <a:lstStyle/>
          <a:p>
            <a:pPr algn="ctr"/>
            <a:r>
              <a:rPr lang="en-US" sz="3600" dirty="0"/>
              <a:t>How much can we </a:t>
            </a:r>
            <a:r>
              <a:rPr lang="en-US" sz="3600" b="1" dirty="0">
                <a:solidFill>
                  <a:srgbClr val="00B050"/>
                </a:solidFill>
              </a:rPr>
              <a:t>personalize</a:t>
            </a:r>
            <a:r>
              <a:rPr lang="en-US" sz="3600" dirty="0"/>
              <a:t> recommendations using this biomarker data?</a:t>
            </a:r>
          </a:p>
        </p:txBody>
      </p:sp>
    </p:spTree>
    <p:extLst>
      <p:ext uri="{BB962C8B-B14F-4D97-AF65-F5344CB8AC3E}">
        <p14:creationId xmlns:p14="http://schemas.microsoft.com/office/powerpoint/2010/main" val="21605110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CE09-F2CD-3759-7BE4-0C40548BF0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F14A55-B75A-FEC9-1D06-7160EF23F59E}"/>
              </a:ext>
            </a:extLst>
          </p:cNvPr>
          <p:cNvSpPr txBox="1"/>
          <p:nvPr/>
        </p:nvSpPr>
        <p:spPr>
          <a:xfrm>
            <a:off x="1070812" y="36393"/>
            <a:ext cx="9820954" cy="1200329"/>
          </a:xfrm>
          <a:prstGeom prst="rect">
            <a:avLst/>
          </a:prstGeom>
          <a:noFill/>
        </p:spPr>
        <p:txBody>
          <a:bodyPr wrap="square">
            <a:spAutoFit/>
          </a:bodyPr>
          <a:lstStyle/>
          <a:p>
            <a:pPr algn="ctr"/>
            <a:r>
              <a:rPr lang="en-US" sz="3600" dirty="0"/>
              <a:t>How much can we </a:t>
            </a:r>
            <a:r>
              <a:rPr lang="en-US" sz="3600" b="1" dirty="0">
                <a:solidFill>
                  <a:srgbClr val="00B050"/>
                </a:solidFill>
              </a:rPr>
              <a:t>personalize</a:t>
            </a:r>
            <a:r>
              <a:rPr lang="en-US" sz="3600" dirty="0"/>
              <a:t> recommendations using this biomarker data?</a:t>
            </a:r>
          </a:p>
        </p:txBody>
      </p:sp>
      <p:grpSp>
        <p:nvGrpSpPr>
          <p:cNvPr id="40" name="Group 39">
            <a:extLst>
              <a:ext uri="{FF2B5EF4-FFF2-40B4-BE49-F238E27FC236}">
                <a16:creationId xmlns:a16="http://schemas.microsoft.com/office/drawing/2014/main" id="{0A499B4C-EB8F-24BC-7D25-729A62D7F589}"/>
              </a:ext>
            </a:extLst>
          </p:cNvPr>
          <p:cNvGrpSpPr/>
          <p:nvPr/>
        </p:nvGrpSpPr>
        <p:grpSpPr>
          <a:xfrm>
            <a:off x="2886972" y="1236722"/>
            <a:ext cx="6418055" cy="5723923"/>
            <a:chOff x="865529" y="681537"/>
            <a:chExt cx="6418055" cy="5723923"/>
          </a:xfrm>
        </p:grpSpPr>
        <p:cxnSp>
          <p:nvCxnSpPr>
            <p:cNvPr id="41" name="Straight Arrow Connector 40">
              <a:extLst>
                <a:ext uri="{FF2B5EF4-FFF2-40B4-BE49-F238E27FC236}">
                  <a16:creationId xmlns:a16="http://schemas.microsoft.com/office/drawing/2014/main" id="{7470FF0F-AE35-3C59-0B52-8BE80F102D7D}"/>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56A10FF-412D-A20D-1ADC-50F4378381EB}"/>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63D6DC6-7357-D0ED-7097-E48FD8F745ED}"/>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Heart organ outline">
              <a:extLst>
                <a:ext uri="{FF2B5EF4-FFF2-40B4-BE49-F238E27FC236}">
                  <a16:creationId xmlns:a16="http://schemas.microsoft.com/office/drawing/2014/main" id="{4F555241-2B56-57B4-AE9F-3276ECE191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45" name="Graphic 44" descr="Brain outline">
              <a:extLst>
                <a:ext uri="{FF2B5EF4-FFF2-40B4-BE49-F238E27FC236}">
                  <a16:creationId xmlns:a16="http://schemas.microsoft.com/office/drawing/2014/main" id="{A6D00D21-3E84-803A-6456-D58BFFBFC3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46" name="Graphic 45" descr="Table setting outline">
              <a:extLst>
                <a:ext uri="{FF2B5EF4-FFF2-40B4-BE49-F238E27FC236}">
                  <a16:creationId xmlns:a16="http://schemas.microsoft.com/office/drawing/2014/main" id="{EE5712E3-916C-99F8-E04D-5CB3FF6D7C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47" name="TextBox 46">
              <a:extLst>
                <a:ext uri="{FF2B5EF4-FFF2-40B4-BE49-F238E27FC236}">
                  <a16:creationId xmlns:a16="http://schemas.microsoft.com/office/drawing/2014/main" id="{C3297B38-8740-CB4E-2D0B-B49221D1C139}"/>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48" name="TextBox 47">
              <a:extLst>
                <a:ext uri="{FF2B5EF4-FFF2-40B4-BE49-F238E27FC236}">
                  <a16:creationId xmlns:a16="http://schemas.microsoft.com/office/drawing/2014/main" id="{EB06DCCB-2D84-C505-9481-F1D7B3E952A0}"/>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49" name="TextBox 48">
              <a:extLst>
                <a:ext uri="{FF2B5EF4-FFF2-40B4-BE49-F238E27FC236}">
                  <a16:creationId xmlns:a16="http://schemas.microsoft.com/office/drawing/2014/main" id="{2DA3E8A0-53A6-D2AE-3C55-E14252BFE706}"/>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cxnSp>
          <p:nvCxnSpPr>
            <p:cNvPr id="50" name="Straight Arrow Connector 49">
              <a:extLst>
                <a:ext uri="{FF2B5EF4-FFF2-40B4-BE49-F238E27FC236}">
                  <a16:creationId xmlns:a16="http://schemas.microsoft.com/office/drawing/2014/main" id="{5D0A27E3-402E-5926-BF56-2D1432F9863C}"/>
                </a:ext>
              </a:extLst>
            </p:cNvPr>
            <p:cNvCxnSpPr>
              <a:cxnSpLocks/>
            </p:cNvCxnSpPr>
            <p:nvPr/>
          </p:nvCxnSpPr>
          <p:spPr>
            <a:xfrm flipV="1">
              <a:off x="3858803" y="2876954"/>
              <a:ext cx="2195612" cy="688460"/>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DBCCC40-B594-B9C2-D74A-DD6909C43E27}"/>
                </a:ext>
              </a:extLst>
            </p:cNvPr>
            <p:cNvSpPr txBox="1"/>
            <p:nvPr/>
          </p:nvSpPr>
          <p:spPr>
            <a:xfrm>
              <a:off x="5544782" y="2446242"/>
              <a:ext cx="1441485" cy="369332"/>
            </a:xfrm>
            <a:prstGeom prst="rect">
              <a:avLst/>
            </a:prstGeom>
            <a:noFill/>
          </p:spPr>
          <p:txBody>
            <a:bodyPr wrap="none" rtlCol="0">
              <a:spAutoFit/>
            </a:bodyPr>
            <a:lstStyle/>
            <a:p>
              <a:r>
                <a:rPr lang="en-US" dirty="0"/>
                <a:t>Heart Attack</a:t>
              </a:r>
            </a:p>
          </p:txBody>
        </p:sp>
        <p:cxnSp>
          <p:nvCxnSpPr>
            <p:cNvPr id="52" name="Straight Arrow Connector 51">
              <a:extLst>
                <a:ext uri="{FF2B5EF4-FFF2-40B4-BE49-F238E27FC236}">
                  <a16:creationId xmlns:a16="http://schemas.microsoft.com/office/drawing/2014/main" id="{93A9AF67-E0A5-FFC8-1A2E-C2502E07E066}"/>
                </a:ext>
              </a:extLst>
            </p:cNvPr>
            <p:cNvCxnSpPr>
              <a:cxnSpLocks/>
            </p:cNvCxnSpPr>
            <p:nvPr/>
          </p:nvCxnSpPr>
          <p:spPr>
            <a:xfrm>
              <a:off x="3858803" y="3565414"/>
              <a:ext cx="1097806" cy="16696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93078E2-DA9A-4DAE-714A-0D840A76672C}"/>
                </a:ext>
              </a:extLst>
            </p:cNvPr>
            <p:cNvSpPr txBox="1"/>
            <p:nvPr/>
          </p:nvSpPr>
          <p:spPr>
            <a:xfrm>
              <a:off x="4682805" y="3317855"/>
              <a:ext cx="851515" cy="369332"/>
            </a:xfrm>
            <a:prstGeom prst="rect">
              <a:avLst/>
            </a:prstGeom>
            <a:noFill/>
          </p:spPr>
          <p:txBody>
            <a:bodyPr wrap="none" rtlCol="0">
              <a:spAutoFit/>
            </a:bodyPr>
            <a:lstStyle/>
            <a:p>
              <a:r>
                <a:rPr lang="en-US" dirty="0"/>
                <a:t>COPD</a:t>
              </a:r>
            </a:p>
          </p:txBody>
        </p:sp>
        <p:cxnSp>
          <p:nvCxnSpPr>
            <p:cNvPr id="54" name="Straight Arrow Connector 53">
              <a:extLst>
                <a:ext uri="{FF2B5EF4-FFF2-40B4-BE49-F238E27FC236}">
                  <a16:creationId xmlns:a16="http://schemas.microsoft.com/office/drawing/2014/main" id="{23C4FE00-9719-8D0C-C516-1BB7995A3368}"/>
                </a:ext>
              </a:extLst>
            </p:cNvPr>
            <p:cNvCxnSpPr>
              <a:cxnSpLocks/>
            </p:cNvCxnSpPr>
            <p:nvPr/>
          </p:nvCxnSpPr>
          <p:spPr>
            <a:xfrm>
              <a:off x="3824513" y="3565414"/>
              <a:ext cx="299642" cy="119575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F6AB5CC-4430-7ABD-71D0-727449F63D32}"/>
                </a:ext>
              </a:extLst>
            </p:cNvPr>
            <p:cNvSpPr txBox="1"/>
            <p:nvPr/>
          </p:nvSpPr>
          <p:spPr>
            <a:xfrm>
              <a:off x="2697396" y="4377862"/>
              <a:ext cx="1479892" cy="646331"/>
            </a:xfrm>
            <a:prstGeom prst="rect">
              <a:avLst/>
            </a:prstGeom>
            <a:noFill/>
          </p:spPr>
          <p:txBody>
            <a:bodyPr wrap="none" rtlCol="0">
              <a:spAutoFit/>
            </a:bodyPr>
            <a:lstStyle/>
            <a:p>
              <a:r>
                <a:rPr lang="en-US" dirty="0"/>
                <a:t>Autoimmune</a:t>
              </a:r>
            </a:p>
            <a:p>
              <a:r>
                <a:rPr lang="en-US" dirty="0"/>
                <a:t>disease</a:t>
              </a:r>
            </a:p>
          </p:txBody>
        </p:sp>
        <p:cxnSp>
          <p:nvCxnSpPr>
            <p:cNvPr id="56" name="Straight Arrow Connector 55">
              <a:extLst>
                <a:ext uri="{FF2B5EF4-FFF2-40B4-BE49-F238E27FC236}">
                  <a16:creationId xmlns:a16="http://schemas.microsoft.com/office/drawing/2014/main" id="{B9BEECCA-B805-B12E-16B5-FDEE595BB856}"/>
                </a:ext>
              </a:extLst>
            </p:cNvPr>
            <p:cNvCxnSpPr>
              <a:cxnSpLocks/>
            </p:cNvCxnSpPr>
            <p:nvPr/>
          </p:nvCxnSpPr>
          <p:spPr>
            <a:xfrm>
              <a:off x="3824512" y="3510821"/>
              <a:ext cx="1239630" cy="1668133"/>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8793F18-38D6-E7BE-5AF0-0ED526378578}"/>
                </a:ext>
              </a:extLst>
            </p:cNvPr>
            <p:cNvSpPr txBox="1"/>
            <p:nvPr/>
          </p:nvSpPr>
          <p:spPr>
            <a:xfrm>
              <a:off x="4479559" y="5186680"/>
              <a:ext cx="928459" cy="369332"/>
            </a:xfrm>
            <a:prstGeom prst="rect">
              <a:avLst/>
            </a:prstGeom>
            <a:noFill/>
          </p:spPr>
          <p:txBody>
            <a:bodyPr wrap="none" rtlCol="0">
              <a:spAutoFit/>
            </a:bodyPr>
            <a:lstStyle/>
            <a:p>
              <a:r>
                <a:rPr lang="en-US" dirty="0"/>
                <a:t>Cancer</a:t>
              </a:r>
            </a:p>
          </p:txBody>
        </p:sp>
        <p:cxnSp>
          <p:nvCxnSpPr>
            <p:cNvPr id="58" name="Straight Arrow Connector 57">
              <a:extLst>
                <a:ext uri="{FF2B5EF4-FFF2-40B4-BE49-F238E27FC236}">
                  <a16:creationId xmlns:a16="http://schemas.microsoft.com/office/drawing/2014/main" id="{44435820-4FFD-8A01-4DD4-45A9F6648D5F}"/>
                </a:ext>
              </a:extLst>
            </p:cNvPr>
            <p:cNvCxnSpPr>
              <a:cxnSpLocks/>
            </p:cNvCxnSpPr>
            <p:nvPr/>
          </p:nvCxnSpPr>
          <p:spPr>
            <a:xfrm flipH="1">
              <a:off x="2431110" y="3554025"/>
              <a:ext cx="1427691" cy="485829"/>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5564C94-F624-CDE8-1145-6DAD964CCF7F}"/>
                </a:ext>
              </a:extLst>
            </p:cNvPr>
            <p:cNvSpPr txBox="1"/>
            <p:nvPr/>
          </p:nvSpPr>
          <p:spPr>
            <a:xfrm>
              <a:off x="865529" y="3625817"/>
              <a:ext cx="2159566" cy="369332"/>
            </a:xfrm>
            <a:prstGeom prst="rect">
              <a:avLst/>
            </a:prstGeom>
            <a:noFill/>
          </p:spPr>
          <p:txBody>
            <a:bodyPr wrap="none" rtlCol="0">
              <a:spAutoFit/>
            </a:bodyPr>
            <a:lstStyle/>
            <a:p>
              <a:r>
                <a:rPr lang="en-US" dirty="0"/>
                <a:t>Neurodegeneration</a:t>
              </a:r>
            </a:p>
          </p:txBody>
        </p:sp>
        <p:cxnSp>
          <p:nvCxnSpPr>
            <p:cNvPr id="60" name="Straight Connector 59">
              <a:extLst>
                <a:ext uri="{FF2B5EF4-FFF2-40B4-BE49-F238E27FC236}">
                  <a16:creationId xmlns:a16="http://schemas.microsoft.com/office/drawing/2014/main" id="{954F8887-C906-8C47-9685-F85242261BE8}"/>
                </a:ext>
              </a:extLst>
            </p:cNvPr>
            <p:cNvCxnSpPr/>
            <p:nvPr/>
          </p:nvCxnSpPr>
          <p:spPr>
            <a:xfrm>
              <a:off x="4943788" y="3732378"/>
              <a:ext cx="0" cy="24186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6ACE850-5DC7-9396-2F5A-2D5335291361}"/>
                </a:ext>
              </a:extLst>
            </p:cNvPr>
            <p:cNvCxnSpPr>
              <a:cxnSpLocks/>
            </p:cNvCxnSpPr>
            <p:nvPr/>
          </p:nvCxnSpPr>
          <p:spPr>
            <a:xfrm flipH="1" flipV="1">
              <a:off x="3858803" y="3565414"/>
              <a:ext cx="1084985" cy="408825"/>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3DF7897-3D2B-D95D-27F6-2C21016FC18E}"/>
                </a:ext>
              </a:extLst>
            </p:cNvPr>
            <p:cNvCxnSpPr>
              <a:cxnSpLocks/>
            </p:cNvCxnSpPr>
            <p:nvPr/>
          </p:nvCxnSpPr>
          <p:spPr>
            <a:xfrm>
              <a:off x="6044449" y="2879309"/>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16F657B-7082-848E-8625-6D44A1882415}"/>
                </a:ext>
              </a:extLst>
            </p:cNvPr>
            <p:cNvCxnSpPr>
              <a:cxnSpLocks/>
            </p:cNvCxnSpPr>
            <p:nvPr/>
          </p:nvCxnSpPr>
          <p:spPr>
            <a:xfrm flipH="1" flipV="1">
              <a:off x="3865213" y="3573140"/>
              <a:ext cx="2159739" cy="39488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5D41361-8B04-5EBD-DEFD-508432438A02}"/>
                </a:ext>
              </a:extLst>
            </p:cNvPr>
            <p:cNvCxnSpPr>
              <a:cxnSpLocks/>
            </p:cNvCxnSpPr>
            <p:nvPr/>
          </p:nvCxnSpPr>
          <p:spPr>
            <a:xfrm flipH="1" flipV="1">
              <a:off x="3860231" y="3600885"/>
              <a:ext cx="1210321" cy="264666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C5A5AE6-2BD0-8FDE-97AB-8AD2270609CB}"/>
                </a:ext>
              </a:extLst>
            </p:cNvPr>
            <p:cNvCxnSpPr>
              <a:cxnSpLocks/>
            </p:cNvCxnSpPr>
            <p:nvPr/>
          </p:nvCxnSpPr>
          <p:spPr>
            <a:xfrm>
              <a:off x="5061651" y="5152624"/>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DC115EA-6049-43BE-F64B-2E9AFFB6C54E}"/>
                </a:ext>
              </a:extLst>
            </p:cNvPr>
            <p:cNvCxnSpPr>
              <a:cxnSpLocks/>
            </p:cNvCxnSpPr>
            <p:nvPr/>
          </p:nvCxnSpPr>
          <p:spPr>
            <a:xfrm>
              <a:off x="4113038" y="4761168"/>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4A125C2-6646-8109-D4E5-FDAA40866EEF}"/>
                </a:ext>
              </a:extLst>
            </p:cNvPr>
            <p:cNvCxnSpPr>
              <a:cxnSpLocks/>
            </p:cNvCxnSpPr>
            <p:nvPr/>
          </p:nvCxnSpPr>
          <p:spPr>
            <a:xfrm flipH="1" flipV="1">
              <a:off x="3826787" y="3576879"/>
              <a:ext cx="297368" cy="227921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F5259B7-8C8A-9183-6037-5851395580A2}"/>
                </a:ext>
              </a:extLst>
            </p:cNvPr>
            <p:cNvCxnSpPr>
              <a:cxnSpLocks/>
            </p:cNvCxnSpPr>
            <p:nvPr/>
          </p:nvCxnSpPr>
          <p:spPr>
            <a:xfrm>
              <a:off x="2436891" y="4053527"/>
              <a:ext cx="2492" cy="266248"/>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4335180-9C50-4FF9-6453-99EB51A900A1}"/>
                </a:ext>
              </a:extLst>
            </p:cNvPr>
            <p:cNvCxnSpPr>
              <a:cxnSpLocks/>
            </p:cNvCxnSpPr>
            <p:nvPr/>
          </p:nvCxnSpPr>
          <p:spPr>
            <a:xfrm flipH="1">
              <a:off x="2430481" y="3565414"/>
              <a:ext cx="1408825" cy="75436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4C6D203-1C2B-6DF7-E0D4-3430C109B33B}"/>
                </a:ext>
              </a:extLst>
            </p:cNvPr>
            <p:cNvCxnSpPr>
              <a:cxnSpLocks/>
            </p:cNvCxnSpPr>
            <p:nvPr/>
          </p:nvCxnSpPr>
          <p:spPr>
            <a:xfrm flipH="1" flipV="1">
              <a:off x="2063213" y="1551948"/>
              <a:ext cx="1748211" cy="1994009"/>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FA1E23-80CE-3958-407A-0E7386B3726D}"/>
                </a:ext>
              </a:extLst>
            </p:cNvPr>
            <p:cNvCxnSpPr>
              <a:cxnSpLocks/>
            </p:cNvCxnSpPr>
            <p:nvPr/>
          </p:nvCxnSpPr>
          <p:spPr>
            <a:xfrm>
              <a:off x="2069712" y="1558928"/>
              <a:ext cx="2332" cy="207386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0149FB0-F91F-92CB-60CF-548B16CA7A56}"/>
                </a:ext>
              </a:extLst>
            </p:cNvPr>
            <p:cNvCxnSpPr>
              <a:cxnSpLocks/>
            </p:cNvCxnSpPr>
            <p:nvPr/>
          </p:nvCxnSpPr>
          <p:spPr>
            <a:xfrm flipH="1">
              <a:off x="2069710" y="3561005"/>
              <a:ext cx="1755543" cy="71792"/>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3BFC5A3-EFB3-D2E8-08D8-150FE30542E4}"/>
                </a:ext>
              </a:extLst>
            </p:cNvPr>
            <p:cNvSpPr txBox="1"/>
            <p:nvPr/>
          </p:nvSpPr>
          <p:spPr>
            <a:xfrm>
              <a:off x="2228278" y="1468905"/>
              <a:ext cx="851515" cy="369332"/>
            </a:xfrm>
            <a:prstGeom prst="rect">
              <a:avLst/>
            </a:prstGeom>
            <a:noFill/>
          </p:spPr>
          <p:txBody>
            <a:bodyPr wrap="none" rtlCol="0">
              <a:spAutoFit/>
            </a:bodyPr>
            <a:lstStyle/>
            <a:p>
              <a:r>
                <a:rPr lang="en-US" dirty="0"/>
                <a:t>Stroke</a:t>
              </a:r>
            </a:p>
          </p:txBody>
        </p:sp>
      </p:grpSp>
      <p:pic>
        <p:nvPicPr>
          <p:cNvPr id="74" name="Picture 73">
            <a:extLst>
              <a:ext uri="{FF2B5EF4-FFF2-40B4-BE49-F238E27FC236}">
                <a16:creationId xmlns:a16="http://schemas.microsoft.com/office/drawing/2014/main" id="{BE9FF106-C245-122B-4726-512B0592124E}"/>
              </a:ext>
            </a:extLst>
          </p:cNvPr>
          <p:cNvPicPr>
            <a:picLocks noChangeAspect="1"/>
          </p:cNvPicPr>
          <p:nvPr/>
        </p:nvPicPr>
        <p:blipFill>
          <a:blip r:embed="rId8"/>
          <a:srcRect l="63550" t="1" b="-82"/>
          <a:stretch/>
        </p:blipFill>
        <p:spPr>
          <a:xfrm>
            <a:off x="129296" y="1399216"/>
            <a:ext cx="2587785" cy="4495840"/>
          </a:xfrm>
          <a:prstGeom prst="rect">
            <a:avLst/>
          </a:prstGeom>
        </p:spPr>
      </p:pic>
    </p:spTree>
    <p:extLst>
      <p:ext uri="{BB962C8B-B14F-4D97-AF65-F5344CB8AC3E}">
        <p14:creationId xmlns:p14="http://schemas.microsoft.com/office/powerpoint/2010/main" val="26814154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707C7F-23E2-F04C-D413-895D571957E4}"/>
              </a:ext>
            </a:extLst>
          </p:cNvPr>
          <p:cNvSpPr txBox="1"/>
          <p:nvPr/>
        </p:nvSpPr>
        <p:spPr>
          <a:xfrm>
            <a:off x="3047011" y="488241"/>
            <a:ext cx="6097978" cy="646331"/>
          </a:xfrm>
          <a:prstGeom prst="rect">
            <a:avLst/>
          </a:prstGeom>
          <a:noFill/>
        </p:spPr>
        <p:txBody>
          <a:bodyPr wrap="square">
            <a:spAutoFit/>
          </a:bodyPr>
          <a:lstStyle/>
          <a:p>
            <a:pPr algn="ctr"/>
            <a:r>
              <a:rPr lang="en-US" sz="3600" dirty="0"/>
              <a:t>Next steps</a:t>
            </a:r>
            <a:endParaRPr lang="en-US" sz="3600" b="1" dirty="0">
              <a:solidFill>
                <a:srgbClr val="00B050"/>
              </a:solidFill>
            </a:endParaRPr>
          </a:p>
        </p:txBody>
      </p:sp>
      <p:sp>
        <p:nvSpPr>
          <p:cNvPr id="3" name="TextBox 2">
            <a:extLst>
              <a:ext uri="{FF2B5EF4-FFF2-40B4-BE49-F238E27FC236}">
                <a16:creationId xmlns:a16="http://schemas.microsoft.com/office/drawing/2014/main" id="{6A8B282D-14A5-6053-F5DD-BEC8B2D8E495}"/>
              </a:ext>
            </a:extLst>
          </p:cNvPr>
          <p:cNvSpPr txBox="1"/>
          <p:nvPr/>
        </p:nvSpPr>
        <p:spPr>
          <a:xfrm>
            <a:off x="2315985" y="1977072"/>
            <a:ext cx="7560029" cy="1200329"/>
          </a:xfrm>
          <a:prstGeom prst="rect">
            <a:avLst/>
          </a:prstGeom>
          <a:noFill/>
        </p:spPr>
        <p:txBody>
          <a:bodyPr wrap="square">
            <a:spAutoFit/>
          </a:bodyPr>
          <a:lstStyle/>
          <a:p>
            <a:pPr algn="ctr"/>
            <a:r>
              <a:rPr lang="en-US" sz="3600" dirty="0"/>
              <a:t>Predicting disease and organ specific health and longevity</a:t>
            </a:r>
            <a:endParaRPr lang="en-US" sz="3600" b="1" dirty="0">
              <a:solidFill>
                <a:srgbClr val="00B050"/>
              </a:solidFill>
            </a:endParaRPr>
          </a:p>
        </p:txBody>
      </p:sp>
      <p:sp>
        <p:nvSpPr>
          <p:cNvPr id="4" name="TextBox 3">
            <a:extLst>
              <a:ext uri="{FF2B5EF4-FFF2-40B4-BE49-F238E27FC236}">
                <a16:creationId xmlns:a16="http://schemas.microsoft.com/office/drawing/2014/main" id="{4741607C-481B-8EC4-1608-3F63B03011C2}"/>
              </a:ext>
            </a:extLst>
          </p:cNvPr>
          <p:cNvSpPr txBox="1"/>
          <p:nvPr/>
        </p:nvSpPr>
        <p:spPr>
          <a:xfrm>
            <a:off x="2315985" y="3680600"/>
            <a:ext cx="7560029" cy="1200329"/>
          </a:xfrm>
          <a:prstGeom prst="rect">
            <a:avLst/>
          </a:prstGeom>
          <a:noFill/>
        </p:spPr>
        <p:txBody>
          <a:bodyPr wrap="square">
            <a:spAutoFit/>
          </a:bodyPr>
          <a:lstStyle/>
          <a:p>
            <a:pPr algn="ctr"/>
            <a:r>
              <a:rPr lang="en-US" sz="3600" dirty="0"/>
              <a:t>To enable specific screening and interventions</a:t>
            </a:r>
            <a:endParaRPr lang="en-US" sz="3600" b="1" dirty="0">
              <a:solidFill>
                <a:srgbClr val="00B050"/>
              </a:solidFill>
            </a:endParaRPr>
          </a:p>
        </p:txBody>
      </p:sp>
    </p:spTree>
    <p:extLst>
      <p:ext uri="{BB962C8B-B14F-4D97-AF65-F5344CB8AC3E}">
        <p14:creationId xmlns:p14="http://schemas.microsoft.com/office/powerpoint/2010/main" val="3871437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43EDC-FE45-1F8F-167B-8AA362BF84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F26832-24B4-B979-A1CF-BA4A5D678579}"/>
              </a:ext>
            </a:extLst>
          </p:cNvPr>
          <p:cNvSpPr txBox="1"/>
          <p:nvPr/>
        </p:nvSpPr>
        <p:spPr>
          <a:xfrm>
            <a:off x="1674009" y="168028"/>
            <a:ext cx="9144989" cy="1200329"/>
          </a:xfrm>
          <a:prstGeom prst="rect">
            <a:avLst/>
          </a:prstGeom>
          <a:noFill/>
        </p:spPr>
        <p:txBody>
          <a:bodyPr wrap="square">
            <a:spAutoFit/>
          </a:bodyPr>
          <a:lstStyle/>
          <a:p>
            <a:pPr algn="ctr"/>
            <a:r>
              <a:rPr lang="en-US" sz="3600" dirty="0"/>
              <a:t>What do we actually do with all of this </a:t>
            </a:r>
            <a:r>
              <a:rPr lang="en-US" sz="3600" b="1" dirty="0">
                <a:solidFill>
                  <a:srgbClr val="00B050"/>
                </a:solidFill>
              </a:rPr>
              <a:t>data:</a:t>
            </a:r>
            <a:endParaRPr lang="en-US" sz="3600" dirty="0">
              <a:solidFill>
                <a:srgbClr val="00B050"/>
              </a:solidFill>
            </a:endParaRPr>
          </a:p>
          <a:p>
            <a:pPr algn="ctr"/>
            <a:r>
              <a:rPr lang="en-US" sz="3600" dirty="0"/>
              <a:t>Clinical trial end points</a:t>
            </a:r>
          </a:p>
        </p:txBody>
      </p:sp>
      <p:pic>
        <p:nvPicPr>
          <p:cNvPr id="4" name="Picture 3">
            <a:extLst>
              <a:ext uri="{FF2B5EF4-FFF2-40B4-BE49-F238E27FC236}">
                <a16:creationId xmlns:a16="http://schemas.microsoft.com/office/drawing/2014/main" id="{3E068060-52EA-1425-294A-0D6695B7672F}"/>
              </a:ext>
            </a:extLst>
          </p:cNvPr>
          <p:cNvPicPr>
            <a:picLocks noChangeAspect="1"/>
          </p:cNvPicPr>
          <p:nvPr/>
        </p:nvPicPr>
        <p:blipFill>
          <a:blip r:embed="rId2"/>
          <a:stretch>
            <a:fillRect/>
          </a:stretch>
        </p:blipFill>
        <p:spPr>
          <a:xfrm>
            <a:off x="130809" y="1512196"/>
            <a:ext cx="7772400" cy="1967173"/>
          </a:xfrm>
          <a:prstGeom prst="rect">
            <a:avLst/>
          </a:prstGeom>
        </p:spPr>
      </p:pic>
      <p:pic>
        <p:nvPicPr>
          <p:cNvPr id="8" name="Picture 7">
            <a:extLst>
              <a:ext uri="{FF2B5EF4-FFF2-40B4-BE49-F238E27FC236}">
                <a16:creationId xmlns:a16="http://schemas.microsoft.com/office/drawing/2014/main" id="{28180AE6-D629-A864-7C6F-41DF3BE55E0A}"/>
              </a:ext>
            </a:extLst>
          </p:cNvPr>
          <p:cNvPicPr>
            <a:picLocks noChangeAspect="1"/>
          </p:cNvPicPr>
          <p:nvPr/>
        </p:nvPicPr>
        <p:blipFill>
          <a:blip r:embed="rId3"/>
          <a:stretch>
            <a:fillRect/>
          </a:stretch>
        </p:blipFill>
        <p:spPr>
          <a:xfrm>
            <a:off x="6246504" y="2907869"/>
            <a:ext cx="2019300" cy="571500"/>
          </a:xfrm>
          <a:prstGeom prst="rect">
            <a:avLst/>
          </a:prstGeom>
        </p:spPr>
      </p:pic>
    </p:spTree>
    <p:extLst>
      <p:ext uri="{BB962C8B-B14F-4D97-AF65-F5344CB8AC3E}">
        <p14:creationId xmlns:p14="http://schemas.microsoft.com/office/powerpoint/2010/main" val="6792292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8A9BF-16E5-6D98-B1C0-3EFC25E3B07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5813AD4-51F9-0D06-07DC-D776812C2669}"/>
              </a:ext>
            </a:extLst>
          </p:cNvPr>
          <p:cNvSpPr txBox="1"/>
          <p:nvPr/>
        </p:nvSpPr>
        <p:spPr>
          <a:xfrm>
            <a:off x="1798073" y="1991139"/>
            <a:ext cx="8595854" cy="1754326"/>
          </a:xfrm>
          <a:prstGeom prst="rect">
            <a:avLst/>
          </a:prstGeom>
          <a:noFill/>
        </p:spPr>
        <p:txBody>
          <a:bodyPr wrap="square">
            <a:spAutoFit/>
          </a:bodyPr>
          <a:lstStyle/>
          <a:p>
            <a:pPr algn="ctr"/>
            <a:r>
              <a:rPr lang="en-US" sz="3600" dirty="0"/>
              <a:t>Can we demonstrate that measuring these biomarkers actually improves </a:t>
            </a:r>
            <a:r>
              <a:rPr lang="en-US" sz="3600" b="1" dirty="0" err="1">
                <a:solidFill>
                  <a:srgbClr val="00B050"/>
                </a:solidFill>
              </a:rPr>
              <a:t>healthspan</a:t>
            </a:r>
            <a:r>
              <a:rPr lang="en-US" sz="3600" dirty="0"/>
              <a:t>?</a:t>
            </a:r>
          </a:p>
        </p:txBody>
      </p:sp>
    </p:spTree>
    <p:extLst>
      <p:ext uri="{BB962C8B-B14F-4D97-AF65-F5344CB8AC3E}">
        <p14:creationId xmlns:p14="http://schemas.microsoft.com/office/powerpoint/2010/main" val="10252626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6769CF-49EB-CA8A-198C-37AE342FDC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51D2DE4-C7AE-AB78-9B30-9538C87E8FAB}"/>
              </a:ext>
            </a:extLst>
          </p:cNvPr>
          <p:cNvSpPr txBox="1"/>
          <p:nvPr/>
        </p:nvSpPr>
        <p:spPr>
          <a:xfrm>
            <a:off x="3047011" y="488241"/>
            <a:ext cx="6097978" cy="646331"/>
          </a:xfrm>
          <a:prstGeom prst="rect">
            <a:avLst/>
          </a:prstGeom>
          <a:noFill/>
        </p:spPr>
        <p:txBody>
          <a:bodyPr wrap="square">
            <a:spAutoFit/>
          </a:bodyPr>
          <a:lstStyle/>
          <a:p>
            <a:pPr algn="ctr"/>
            <a:r>
              <a:rPr lang="en-US" sz="3600" dirty="0"/>
              <a:t>Next steps</a:t>
            </a:r>
            <a:endParaRPr lang="en-US" sz="3600" b="1" dirty="0">
              <a:solidFill>
                <a:srgbClr val="00B050"/>
              </a:solidFill>
            </a:endParaRPr>
          </a:p>
        </p:txBody>
      </p:sp>
      <p:sp>
        <p:nvSpPr>
          <p:cNvPr id="3" name="TextBox 2">
            <a:extLst>
              <a:ext uri="{FF2B5EF4-FFF2-40B4-BE49-F238E27FC236}">
                <a16:creationId xmlns:a16="http://schemas.microsoft.com/office/drawing/2014/main" id="{95EDDDB4-8CDB-1CE5-800E-12A7119A68D0}"/>
              </a:ext>
            </a:extLst>
          </p:cNvPr>
          <p:cNvSpPr txBox="1"/>
          <p:nvPr/>
        </p:nvSpPr>
        <p:spPr>
          <a:xfrm>
            <a:off x="1798073" y="1991139"/>
            <a:ext cx="8595854" cy="1754326"/>
          </a:xfrm>
          <a:prstGeom prst="rect">
            <a:avLst/>
          </a:prstGeom>
          <a:noFill/>
        </p:spPr>
        <p:txBody>
          <a:bodyPr wrap="square">
            <a:spAutoFit/>
          </a:bodyPr>
          <a:lstStyle/>
          <a:p>
            <a:pPr algn="ctr"/>
            <a:r>
              <a:rPr lang="en-US" sz="3600" dirty="0"/>
              <a:t>More and more, integrating using LLMs to read a patient’s clinical chart to infer a biomarker age and </a:t>
            </a:r>
            <a:r>
              <a:rPr lang="en-US" sz="3600" dirty="0" err="1"/>
              <a:t>healthspan</a:t>
            </a:r>
            <a:endParaRPr lang="en-US" sz="3600" dirty="0"/>
          </a:p>
        </p:txBody>
      </p:sp>
    </p:spTree>
    <p:extLst>
      <p:ext uri="{BB962C8B-B14F-4D97-AF65-F5344CB8AC3E}">
        <p14:creationId xmlns:p14="http://schemas.microsoft.com/office/powerpoint/2010/main" val="16094898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E11089-88C6-B0CF-CAB1-AAC0AD9816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ED8CBD-259D-E140-A17F-D01FEF1B2EC3}"/>
              </a:ext>
            </a:extLst>
          </p:cNvPr>
          <p:cNvSpPr txBox="1"/>
          <p:nvPr/>
        </p:nvSpPr>
        <p:spPr>
          <a:xfrm>
            <a:off x="3047011" y="488241"/>
            <a:ext cx="6097978" cy="646331"/>
          </a:xfrm>
          <a:prstGeom prst="rect">
            <a:avLst/>
          </a:prstGeom>
          <a:noFill/>
        </p:spPr>
        <p:txBody>
          <a:bodyPr wrap="square">
            <a:spAutoFit/>
          </a:bodyPr>
          <a:lstStyle/>
          <a:p>
            <a:pPr algn="ctr"/>
            <a:r>
              <a:rPr lang="en-US" sz="3600" dirty="0"/>
              <a:t>Next steps</a:t>
            </a:r>
            <a:endParaRPr lang="en-US" sz="3600" b="1" dirty="0">
              <a:solidFill>
                <a:srgbClr val="00B050"/>
              </a:solidFill>
            </a:endParaRPr>
          </a:p>
        </p:txBody>
      </p:sp>
      <p:sp>
        <p:nvSpPr>
          <p:cNvPr id="3" name="TextBox 2">
            <a:extLst>
              <a:ext uri="{FF2B5EF4-FFF2-40B4-BE49-F238E27FC236}">
                <a16:creationId xmlns:a16="http://schemas.microsoft.com/office/drawing/2014/main" id="{8220E1CC-29B5-5EC0-D999-5E649A97790D}"/>
              </a:ext>
            </a:extLst>
          </p:cNvPr>
          <p:cNvSpPr txBox="1"/>
          <p:nvPr/>
        </p:nvSpPr>
        <p:spPr>
          <a:xfrm>
            <a:off x="1798073" y="1991139"/>
            <a:ext cx="8595854" cy="1200329"/>
          </a:xfrm>
          <a:prstGeom prst="rect">
            <a:avLst/>
          </a:prstGeom>
          <a:noFill/>
        </p:spPr>
        <p:txBody>
          <a:bodyPr wrap="square">
            <a:spAutoFit/>
          </a:bodyPr>
          <a:lstStyle/>
          <a:p>
            <a:pPr algn="ctr"/>
            <a:r>
              <a:rPr lang="en-US" sz="3600" dirty="0"/>
              <a:t>Getting patient, physician, and insurance buy in</a:t>
            </a:r>
          </a:p>
        </p:txBody>
      </p:sp>
    </p:spTree>
    <p:extLst>
      <p:ext uri="{BB962C8B-B14F-4D97-AF65-F5344CB8AC3E}">
        <p14:creationId xmlns:p14="http://schemas.microsoft.com/office/powerpoint/2010/main" val="27572429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495064-587F-1D64-1273-0F54125815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BA5D75-D2BF-B161-A9B6-267DDB45A828}"/>
              </a:ext>
            </a:extLst>
          </p:cNvPr>
          <p:cNvSpPr txBox="1"/>
          <p:nvPr/>
        </p:nvSpPr>
        <p:spPr>
          <a:xfrm>
            <a:off x="3047011" y="488241"/>
            <a:ext cx="6097978" cy="646331"/>
          </a:xfrm>
          <a:prstGeom prst="rect">
            <a:avLst/>
          </a:prstGeom>
          <a:noFill/>
        </p:spPr>
        <p:txBody>
          <a:bodyPr wrap="square">
            <a:spAutoFit/>
          </a:bodyPr>
          <a:lstStyle/>
          <a:p>
            <a:pPr algn="ctr"/>
            <a:r>
              <a:rPr lang="en-US" sz="3600" dirty="0"/>
              <a:t>Next steps</a:t>
            </a:r>
            <a:endParaRPr lang="en-US" sz="3600" b="1" dirty="0">
              <a:solidFill>
                <a:srgbClr val="00B050"/>
              </a:solidFill>
            </a:endParaRPr>
          </a:p>
        </p:txBody>
      </p:sp>
      <p:sp>
        <p:nvSpPr>
          <p:cNvPr id="3" name="TextBox 2">
            <a:extLst>
              <a:ext uri="{FF2B5EF4-FFF2-40B4-BE49-F238E27FC236}">
                <a16:creationId xmlns:a16="http://schemas.microsoft.com/office/drawing/2014/main" id="{056ECB65-7E36-AD50-3526-C087ABE2FD02}"/>
              </a:ext>
            </a:extLst>
          </p:cNvPr>
          <p:cNvSpPr txBox="1"/>
          <p:nvPr/>
        </p:nvSpPr>
        <p:spPr>
          <a:xfrm>
            <a:off x="1798073" y="1991139"/>
            <a:ext cx="8595854" cy="1754326"/>
          </a:xfrm>
          <a:prstGeom prst="rect">
            <a:avLst/>
          </a:prstGeom>
          <a:noFill/>
        </p:spPr>
        <p:txBody>
          <a:bodyPr wrap="square">
            <a:spAutoFit/>
          </a:bodyPr>
          <a:lstStyle/>
          <a:p>
            <a:pPr algn="ctr"/>
            <a:r>
              <a:rPr lang="en-US" sz="3600" dirty="0"/>
              <a:t>Demonstrating actual benefit to lifespan, </a:t>
            </a:r>
            <a:r>
              <a:rPr lang="en-US" sz="3600" dirty="0" err="1"/>
              <a:t>healthspan</a:t>
            </a:r>
            <a:r>
              <a:rPr lang="en-US" sz="3600" dirty="0"/>
              <a:t>, symptoms, or concrete outcomes</a:t>
            </a:r>
          </a:p>
        </p:txBody>
      </p:sp>
    </p:spTree>
    <p:extLst>
      <p:ext uri="{BB962C8B-B14F-4D97-AF65-F5344CB8AC3E}">
        <p14:creationId xmlns:p14="http://schemas.microsoft.com/office/powerpoint/2010/main" val="32838884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E6B5D9-E2E1-42D8-6738-63B92FCC09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E06ED7-E29D-32CE-736B-29BEBF184222}"/>
              </a:ext>
            </a:extLst>
          </p:cNvPr>
          <p:cNvSpPr txBox="1"/>
          <p:nvPr/>
        </p:nvSpPr>
        <p:spPr>
          <a:xfrm>
            <a:off x="3047011" y="488241"/>
            <a:ext cx="6097978" cy="646331"/>
          </a:xfrm>
          <a:prstGeom prst="rect">
            <a:avLst/>
          </a:prstGeom>
          <a:noFill/>
        </p:spPr>
        <p:txBody>
          <a:bodyPr wrap="square">
            <a:spAutoFit/>
          </a:bodyPr>
          <a:lstStyle/>
          <a:p>
            <a:pPr algn="ctr"/>
            <a:r>
              <a:rPr lang="en-US" sz="3600" dirty="0"/>
              <a:t>Next steps</a:t>
            </a:r>
            <a:endParaRPr lang="en-US" sz="3600" b="1" dirty="0">
              <a:solidFill>
                <a:srgbClr val="00B050"/>
              </a:solidFill>
            </a:endParaRPr>
          </a:p>
        </p:txBody>
      </p:sp>
      <p:sp>
        <p:nvSpPr>
          <p:cNvPr id="3" name="TextBox 2">
            <a:extLst>
              <a:ext uri="{FF2B5EF4-FFF2-40B4-BE49-F238E27FC236}">
                <a16:creationId xmlns:a16="http://schemas.microsoft.com/office/drawing/2014/main" id="{0136B360-E0B4-9A0D-93CF-1B9DB0CB80BB}"/>
              </a:ext>
            </a:extLst>
          </p:cNvPr>
          <p:cNvSpPr txBox="1"/>
          <p:nvPr/>
        </p:nvSpPr>
        <p:spPr>
          <a:xfrm>
            <a:off x="1798073" y="1991139"/>
            <a:ext cx="8595854" cy="1754326"/>
          </a:xfrm>
          <a:prstGeom prst="rect">
            <a:avLst/>
          </a:prstGeom>
          <a:noFill/>
        </p:spPr>
        <p:txBody>
          <a:bodyPr wrap="square">
            <a:spAutoFit/>
          </a:bodyPr>
          <a:lstStyle/>
          <a:p>
            <a:pPr algn="ctr"/>
            <a:r>
              <a:rPr lang="en-US" sz="3600" dirty="0"/>
              <a:t>Demonstrating actual benefit to lifespan, </a:t>
            </a:r>
            <a:r>
              <a:rPr lang="en-US" sz="3600" dirty="0" err="1"/>
              <a:t>healthspan</a:t>
            </a:r>
            <a:r>
              <a:rPr lang="en-US" sz="3600" dirty="0"/>
              <a:t>, symptoms, or concrete outcomes</a:t>
            </a:r>
          </a:p>
        </p:txBody>
      </p:sp>
      <p:sp>
        <p:nvSpPr>
          <p:cNvPr id="7" name="TextBox 6">
            <a:extLst>
              <a:ext uri="{FF2B5EF4-FFF2-40B4-BE49-F238E27FC236}">
                <a16:creationId xmlns:a16="http://schemas.microsoft.com/office/drawing/2014/main" id="{29FF9E4F-D463-74FB-F98D-208FEA6D669F}"/>
              </a:ext>
            </a:extLst>
          </p:cNvPr>
          <p:cNvSpPr txBox="1"/>
          <p:nvPr/>
        </p:nvSpPr>
        <p:spPr>
          <a:xfrm>
            <a:off x="1798073" y="3871195"/>
            <a:ext cx="8595854" cy="1200329"/>
          </a:xfrm>
          <a:prstGeom prst="rect">
            <a:avLst/>
          </a:prstGeom>
          <a:noFill/>
        </p:spPr>
        <p:txBody>
          <a:bodyPr wrap="square">
            <a:spAutoFit/>
          </a:bodyPr>
          <a:lstStyle/>
          <a:p>
            <a:pPr algn="ctr"/>
            <a:r>
              <a:rPr lang="en-US" sz="3600" dirty="0"/>
              <a:t>Can you prove that measuring these things actually helps people</a:t>
            </a:r>
          </a:p>
        </p:txBody>
      </p:sp>
    </p:spTree>
    <p:extLst>
      <p:ext uri="{BB962C8B-B14F-4D97-AF65-F5344CB8AC3E}">
        <p14:creationId xmlns:p14="http://schemas.microsoft.com/office/powerpoint/2010/main" val="11268430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3940AA-A01F-8F26-61AC-5A9D00BF6C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3F7255-460C-D8E5-18B5-0AF61B81AD83}"/>
              </a:ext>
            </a:extLst>
          </p:cNvPr>
          <p:cNvSpPr txBox="1"/>
          <p:nvPr/>
        </p:nvSpPr>
        <p:spPr>
          <a:xfrm>
            <a:off x="3047011" y="488241"/>
            <a:ext cx="6097978" cy="646331"/>
          </a:xfrm>
          <a:prstGeom prst="rect">
            <a:avLst/>
          </a:prstGeom>
          <a:noFill/>
        </p:spPr>
        <p:txBody>
          <a:bodyPr wrap="square">
            <a:spAutoFit/>
          </a:bodyPr>
          <a:lstStyle/>
          <a:p>
            <a:pPr algn="ctr"/>
            <a:r>
              <a:rPr lang="en-US" sz="3600" dirty="0"/>
              <a:t>Next steps</a:t>
            </a:r>
            <a:endParaRPr lang="en-US" sz="3600" b="1" dirty="0">
              <a:solidFill>
                <a:srgbClr val="00B050"/>
              </a:solidFill>
            </a:endParaRPr>
          </a:p>
        </p:txBody>
      </p:sp>
      <p:sp>
        <p:nvSpPr>
          <p:cNvPr id="3" name="TextBox 2">
            <a:extLst>
              <a:ext uri="{FF2B5EF4-FFF2-40B4-BE49-F238E27FC236}">
                <a16:creationId xmlns:a16="http://schemas.microsoft.com/office/drawing/2014/main" id="{CF4CA18D-513B-AF3A-437B-26835BE27148}"/>
              </a:ext>
            </a:extLst>
          </p:cNvPr>
          <p:cNvSpPr txBox="1"/>
          <p:nvPr/>
        </p:nvSpPr>
        <p:spPr>
          <a:xfrm>
            <a:off x="1798073" y="1991139"/>
            <a:ext cx="8595854" cy="1754326"/>
          </a:xfrm>
          <a:prstGeom prst="rect">
            <a:avLst/>
          </a:prstGeom>
          <a:noFill/>
        </p:spPr>
        <p:txBody>
          <a:bodyPr wrap="square">
            <a:spAutoFit/>
          </a:bodyPr>
          <a:lstStyle/>
          <a:p>
            <a:pPr algn="ctr"/>
            <a:r>
              <a:rPr lang="en-US" sz="3600" dirty="0"/>
              <a:t>Demonstrating actual benefit to lifespan, </a:t>
            </a:r>
            <a:r>
              <a:rPr lang="en-US" sz="3600" dirty="0" err="1"/>
              <a:t>healthspan</a:t>
            </a:r>
            <a:r>
              <a:rPr lang="en-US" sz="3600" dirty="0"/>
              <a:t>, symptoms, or concrete outcomes</a:t>
            </a:r>
          </a:p>
        </p:txBody>
      </p:sp>
      <p:sp>
        <p:nvSpPr>
          <p:cNvPr id="7" name="TextBox 6">
            <a:extLst>
              <a:ext uri="{FF2B5EF4-FFF2-40B4-BE49-F238E27FC236}">
                <a16:creationId xmlns:a16="http://schemas.microsoft.com/office/drawing/2014/main" id="{60028149-AF91-2B75-8109-80E3B08C3C15}"/>
              </a:ext>
            </a:extLst>
          </p:cNvPr>
          <p:cNvSpPr txBox="1"/>
          <p:nvPr/>
        </p:nvSpPr>
        <p:spPr>
          <a:xfrm>
            <a:off x="1798073" y="3871195"/>
            <a:ext cx="8595854" cy="1200329"/>
          </a:xfrm>
          <a:prstGeom prst="rect">
            <a:avLst/>
          </a:prstGeom>
          <a:noFill/>
        </p:spPr>
        <p:txBody>
          <a:bodyPr wrap="square">
            <a:spAutoFit/>
          </a:bodyPr>
          <a:lstStyle/>
          <a:p>
            <a:pPr algn="ctr"/>
            <a:r>
              <a:rPr lang="en-US" sz="3600" dirty="0"/>
              <a:t>Can you prove that measuring these things actually helps people</a:t>
            </a:r>
          </a:p>
        </p:txBody>
      </p:sp>
      <p:sp>
        <p:nvSpPr>
          <p:cNvPr id="4" name="TextBox 3">
            <a:extLst>
              <a:ext uri="{FF2B5EF4-FFF2-40B4-BE49-F238E27FC236}">
                <a16:creationId xmlns:a16="http://schemas.microsoft.com/office/drawing/2014/main" id="{AC9B3A35-D7F7-3985-331F-347445622F18}"/>
              </a:ext>
            </a:extLst>
          </p:cNvPr>
          <p:cNvSpPr txBox="1"/>
          <p:nvPr/>
        </p:nvSpPr>
        <p:spPr>
          <a:xfrm>
            <a:off x="1798073" y="5345535"/>
            <a:ext cx="8595854" cy="646331"/>
          </a:xfrm>
          <a:prstGeom prst="rect">
            <a:avLst/>
          </a:prstGeom>
          <a:noFill/>
        </p:spPr>
        <p:txBody>
          <a:bodyPr wrap="square">
            <a:spAutoFit/>
          </a:bodyPr>
          <a:lstStyle/>
          <a:p>
            <a:pPr algn="ctr"/>
            <a:r>
              <a:rPr lang="en-US" sz="3600" dirty="0"/>
              <a:t>RCTs</a:t>
            </a:r>
          </a:p>
        </p:txBody>
      </p:sp>
    </p:spTree>
    <p:extLst>
      <p:ext uri="{BB962C8B-B14F-4D97-AF65-F5344CB8AC3E}">
        <p14:creationId xmlns:p14="http://schemas.microsoft.com/office/powerpoint/2010/main" val="60941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5EB14C-0CA7-579F-9857-A63354BFC755}"/>
              </a:ext>
            </a:extLst>
          </p:cNvPr>
          <p:cNvSpPr txBox="1"/>
          <p:nvPr/>
        </p:nvSpPr>
        <p:spPr>
          <a:xfrm>
            <a:off x="1413498" y="3105834"/>
            <a:ext cx="8466082" cy="646331"/>
          </a:xfrm>
          <a:prstGeom prst="rect">
            <a:avLst/>
          </a:prstGeom>
          <a:noFill/>
        </p:spPr>
        <p:txBody>
          <a:bodyPr wrap="square">
            <a:spAutoFit/>
          </a:bodyPr>
          <a:lstStyle/>
          <a:p>
            <a:pPr algn="l">
              <a:buNone/>
            </a:pPr>
            <a:r>
              <a:rPr lang="en-US" sz="3600" b="0" i="0" dirty="0">
                <a:effectLst/>
                <a:latin typeface="Arial" panose="020B0604020202020204" pitchFamily="34" charset="0"/>
              </a:rPr>
              <a:t>Lets go back in time</a:t>
            </a:r>
            <a:endParaRPr lang="en-US" sz="3600" dirty="0">
              <a:latin typeface="Arial" panose="020B0604020202020204" pitchFamily="34" charset="0"/>
            </a:endParaRPr>
          </a:p>
        </p:txBody>
      </p:sp>
    </p:spTree>
    <p:extLst>
      <p:ext uri="{BB962C8B-B14F-4D97-AF65-F5344CB8AC3E}">
        <p14:creationId xmlns:p14="http://schemas.microsoft.com/office/powerpoint/2010/main" val="3864733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249014-DC62-3C6D-EFA1-5D1D9AAEA9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4A6ABD-FC5C-FE62-5D93-304E169C3A2A}"/>
              </a:ext>
            </a:extLst>
          </p:cNvPr>
          <p:cNvSpPr txBox="1"/>
          <p:nvPr/>
        </p:nvSpPr>
        <p:spPr>
          <a:xfrm>
            <a:off x="3047011" y="488241"/>
            <a:ext cx="6097978" cy="646331"/>
          </a:xfrm>
          <a:prstGeom prst="rect">
            <a:avLst/>
          </a:prstGeom>
          <a:noFill/>
        </p:spPr>
        <p:txBody>
          <a:bodyPr wrap="square">
            <a:spAutoFit/>
          </a:bodyPr>
          <a:lstStyle/>
          <a:p>
            <a:pPr algn="ctr"/>
            <a:r>
              <a:rPr lang="en-US" sz="3600" dirty="0"/>
              <a:t>Next steps</a:t>
            </a:r>
            <a:endParaRPr lang="en-US" sz="3600" b="1" dirty="0">
              <a:solidFill>
                <a:srgbClr val="00B050"/>
              </a:solidFill>
            </a:endParaRPr>
          </a:p>
        </p:txBody>
      </p:sp>
      <p:sp>
        <p:nvSpPr>
          <p:cNvPr id="3" name="TextBox 2">
            <a:extLst>
              <a:ext uri="{FF2B5EF4-FFF2-40B4-BE49-F238E27FC236}">
                <a16:creationId xmlns:a16="http://schemas.microsoft.com/office/drawing/2014/main" id="{689B54AF-CD50-E233-5407-49818995AB5E}"/>
              </a:ext>
            </a:extLst>
          </p:cNvPr>
          <p:cNvSpPr txBox="1"/>
          <p:nvPr/>
        </p:nvSpPr>
        <p:spPr>
          <a:xfrm>
            <a:off x="1798073" y="1991139"/>
            <a:ext cx="8595854" cy="1200329"/>
          </a:xfrm>
          <a:prstGeom prst="rect">
            <a:avLst/>
          </a:prstGeom>
          <a:noFill/>
        </p:spPr>
        <p:txBody>
          <a:bodyPr wrap="square">
            <a:spAutoFit/>
          </a:bodyPr>
          <a:lstStyle/>
          <a:p>
            <a:pPr algn="ctr"/>
            <a:r>
              <a:rPr lang="en-US" sz="3600" dirty="0"/>
              <a:t>Does Biomarker Age gap actually correlate with </a:t>
            </a:r>
            <a:r>
              <a:rPr lang="en-US" sz="3600" dirty="0" err="1"/>
              <a:t>healthspan</a:t>
            </a:r>
            <a:r>
              <a:rPr lang="en-US" sz="3600" dirty="0"/>
              <a:t> or mortality?</a:t>
            </a:r>
          </a:p>
        </p:txBody>
      </p:sp>
    </p:spTree>
    <p:extLst>
      <p:ext uri="{BB962C8B-B14F-4D97-AF65-F5344CB8AC3E}">
        <p14:creationId xmlns:p14="http://schemas.microsoft.com/office/powerpoint/2010/main" val="40748431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88B37-4289-7AEF-69E3-D192E11F9DBC}"/>
            </a:ext>
          </a:extLst>
        </p:cNvPr>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940D026C-5485-732A-8EC9-21F733816E42}"/>
              </a:ext>
            </a:extLst>
          </p:cNvPr>
          <p:cNvPicPr>
            <a:picLocks noChangeAspect="1"/>
          </p:cNvPicPr>
          <p:nvPr/>
        </p:nvPicPr>
        <p:blipFill>
          <a:blip r:embed="rId2"/>
          <a:stretch>
            <a:fillRect/>
          </a:stretch>
        </p:blipFill>
        <p:spPr>
          <a:xfrm>
            <a:off x="1975577" y="0"/>
            <a:ext cx="3168981" cy="6858000"/>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83425030-28E1-AAA2-BE50-B8BB4531B56C}"/>
              </a:ext>
            </a:extLst>
          </p:cNvPr>
          <p:cNvPicPr>
            <a:picLocks noChangeAspect="1"/>
          </p:cNvPicPr>
          <p:nvPr/>
        </p:nvPicPr>
        <p:blipFill>
          <a:blip r:embed="rId2"/>
          <a:srcRect t="65847" b="18769"/>
          <a:stretch/>
        </p:blipFill>
        <p:spPr>
          <a:xfrm>
            <a:off x="5473758" y="2310619"/>
            <a:ext cx="6718242" cy="2236762"/>
          </a:xfrm>
          <a:prstGeom prst="rect">
            <a:avLst/>
          </a:prstGeom>
        </p:spPr>
      </p:pic>
      <p:cxnSp>
        <p:nvCxnSpPr>
          <p:cNvPr id="6" name="Straight Connector 5">
            <a:extLst>
              <a:ext uri="{FF2B5EF4-FFF2-40B4-BE49-F238E27FC236}">
                <a16:creationId xmlns:a16="http://schemas.microsoft.com/office/drawing/2014/main" id="{79A3F28D-F2FF-B20D-FFF3-A223D8FFCB14}"/>
              </a:ext>
            </a:extLst>
          </p:cNvPr>
          <p:cNvCxnSpPr>
            <a:cxnSpLocks/>
          </p:cNvCxnSpPr>
          <p:nvPr/>
        </p:nvCxnSpPr>
        <p:spPr>
          <a:xfrm flipV="1">
            <a:off x="4853354" y="3713871"/>
            <a:ext cx="620404" cy="1041009"/>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29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21D558-D7D6-16AA-E4E2-1062992C9D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B2932E-3E1E-632E-5A48-B4D89400EE9F}"/>
              </a:ext>
            </a:extLst>
          </p:cNvPr>
          <p:cNvSpPr txBox="1"/>
          <p:nvPr/>
        </p:nvSpPr>
        <p:spPr>
          <a:xfrm>
            <a:off x="2793791" y="2228280"/>
            <a:ext cx="7363081" cy="2308324"/>
          </a:xfrm>
          <a:prstGeom prst="rect">
            <a:avLst/>
          </a:prstGeom>
          <a:noFill/>
        </p:spPr>
        <p:txBody>
          <a:bodyPr wrap="square">
            <a:spAutoFit/>
          </a:bodyPr>
          <a:lstStyle/>
          <a:p>
            <a:pPr algn="l"/>
            <a:r>
              <a:rPr lang="en-US" sz="3600" i="0" dirty="0">
                <a:solidFill>
                  <a:srgbClr val="111111"/>
                </a:solidFill>
                <a:effectLst/>
                <a:latin typeface="Times New Roman" panose="02020603050405020304" pitchFamily="18" charset="0"/>
                <a:cs typeface="Times New Roman" panose="02020603050405020304" pitchFamily="18" charset="0"/>
              </a:rPr>
              <a:t>“Not Everything That Can Be Measured Matters, and Not Everything That Matters Can Be Measured”</a:t>
            </a:r>
          </a:p>
          <a:p>
            <a:pPr algn="l"/>
            <a:endParaRPr lang="en-US" sz="3600" i="0" dirty="0">
              <a:solidFill>
                <a:srgbClr val="11111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001A34C-33BA-9B0D-C305-DD8B89ABDF37}"/>
              </a:ext>
            </a:extLst>
          </p:cNvPr>
          <p:cNvSpPr txBox="1"/>
          <p:nvPr/>
        </p:nvSpPr>
        <p:spPr>
          <a:xfrm>
            <a:off x="3426159" y="4380074"/>
            <a:ext cx="6098344" cy="523220"/>
          </a:xfrm>
          <a:prstGeom prst="rect">
            <a:avLst/>
          </a:prstGeom>
          <a:noFill/>
        </p:spPr>
        <p:txBody>
          <a:bodyPr wrap="square">
            <a:spAutoFit/>
          </a:bodyPr>
          <a:lstStyle/>
          <a:p>
            <a:pPr algn="l"/>
            <a:r>
              <a:rPr lang="en-US" sz="2800" i="0" dirty="0">
                <a:solidFill>
                  <a:srgbClr val="111111"/>
                </a:solidFill>
                <a:effectLst/>
                <a:latin typeface="Arial" panose="020B0604020202020204" pitchFamily="34" charset="0"/>
                <a:cs typeface="Arial" panose="020B0604020202020204" pitchFamily="34" charset="0"/>
              </a:rPr>
              <a:t>Einstein (probably misattributed)</a:t>
            </a:r>
          </a:p>
        </p:txBody>
      </p:sp>
    </p:spTree>
    <p:extLst>
      <p:ext uri="{BB962C8B-B14F-4D97-AF65-F5344CB8AC3E}">
        <p14:creationId xmlns:p14="http://schemas.microsoft.com/office/powerpoint/2010/main" val="3076708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8BA49-2AF0-FC5D-934D-58DE802DDD0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42494E7-39E0-789D-52F7-392F9091CBE2}"/>
              </a:ext>
            </a:extLst>
          </p:cNvPr>
          <p:cNvSpPr txBox="1"/>
          <p:nvPr/>
        </p:nvSpPr>
        <p:spPr>
          <a:xfrm>
            <a:off x="3046828" y="3044279"/>
            <a:ext cx="6098344" cy="769441"/>
          </a:xfrm>
          <a:prstGeom prst="rect">
            <a:avLst/>
          </a:prstGeom>
          <a:noFill/>
        </p:spPr>
        <p:txBody>
          <a:bodyPr wrap="square">
            <a:spAutoFit/>
          </a:bodyPr>
          <a:lstStyle/>
          <a:p>
            <a:pPr algn="l"/>
            <a:r>
              <a:rPr lang="en-US" sz="4400" i="0" dirty="0">
                <a:solidFill>
                  <a:srgbClr val="111111"/>
                </a:solidFill>
                <a:effectLst/>
                <a:latin typeface="Arial" panose="020B0604020202020204" pitchFamily="34" charset="0"/>
                <a:cs typeface="Arial" panose="020B0604020202020204" pitchFamily="34" charset="0"/>
              </a:rPr>
              <a:t>Maybe it is a </a:t>
            </a:r>
            <a:r>
              <a:rPr lang="en-US" sz="4400" b="1" i="0" dirty="0">
                <a:solidFill>
                  <a:srgbClr val="00B050"/>
                </a:solidFill>
                <a:effectLst/>
                <a:latin typeface="Arial" panose="020B0604020202020204" pitchFamily="34" charset="0"/>
                <a:cs typeface="Arial" panose="020B0604020202020204" pitchFamily="34" charset="0"/>
              </a:rPr>
              <a:t>vibe</a:t>
            </a:r>
            <a:r>
              <a:rPr lang="en-US" sz="4400" i="0" dirty="0">
                <a:effectLst/>
                <a:latin typeface="Arial" panose="020B0604020202020204" pitchFamily="34" charset="0"/>
                <a:cs typeface="Arial" panose="020B0604020202020204" pitchFamily="34" charset="0"/>
              </a:rPr>
              <a:t>?</a:t>
            </a:r>
            <a:endParaRPr lang="en-US" sz="4400" b="1"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11514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diagram of a person crying&#10;&#10;AI-generated content may be incorrect.">
            <a:extLst>
              <a:ext uri="{FF2B5EF4-FFF2-40B4-BE49-F238E27FC236}">
                <a16:creationId xmlns:a16="http://schemas.microsoft.com/office/drawing/2014/main" id="{1C02AD23-F076-30DA-07C7-FF35B782380E}"/>
              </a:ext>
            </a:extLst>
          </p:cNvPr>
          <p:cNvPicPr>
            <a:picLocks noChangeAspect="1"/>
          </p:cNvPicPr>
          <p:nvPr/>
        </p:nvPicPr>
        <p:blipFill>
          <a:blip r:embed="rId2"/>
          <a:stretch>
            <a:fillRect/>
          </a:stretch>
        </p:blipFill>
        <p:spPr>
          <a:xfrm>
            <a:off x="2667000" y="1289246"/>
            <a:ext cx="6858000" cy="5067300"/>
          </a:xfrm>
          <a:prstGeom prst="rect">
            <a:avLst/>
          </a:prstGeom>
        </p:spPr>
      </p:pic>
      <p:pic>
        <p:nvPicPr>
          <p:cNvPr id="4" name="Picture 3">
            <a:extLst>
              <a:ext uri="{FF2B5EF4-FFF2-40B4-BE49-F238E27FC236}">
                <a16:creationId xmlns:a16="http://schemas.microsoft.com/office/drawing/2014/main" id="{2C553D0A-6937-EF99-D8AC-EC7011F40C83}"/>
              </a:ext>
            </a:extLst>
          </p:cNvPr>
          <p:cNvPicPr>
            <a:picLocks noChangeAspect="1"/>
          </p:cNvPicPr>
          <p:nvPr/>
        </p:nvPicPr>
        <p:blipFill>
          <a:blip r:embed="rId3"/>
          <a:stretch>
            <a:fillRect/>
          </a:stretch>
        </p:blipFill>
        <p:spPr>
          <a:xfrm>
            <a:off x="7553032" y="3429000"/>
            <a:ext cx="1123851" cy="1707334"/>
          </a:xfrm>
          <a:prstGeom prst="rect">
            <a:avLst/>
          </a:prstGeom>
        </p:spPr>
      </p:pic>
      <p:sp>
        <p:nvSpPr>
          <p:cNvPr id="5" name="Rectangle 4">
            <a:extLst>
              <a:ext uri="{FF2B5EF4-FFF2-40B4-BE49-F238E27FC236}">
                <a16:creationId xmlns:a16="http://schemas.microsoft.com/office/drawing/2014/main" id="{2B571656-E121-0008-F9DC-1C60DCD54CA2}"/>
              </a:ext>
            </a:extLst>
          </p:cNvPr>
          <p:cNvSpPr/>
          <p:nvPr/>
        </p:nvSpPr>
        <p:spPr>
          <a:xfrm>
            <a:off x="3812345" y="1153551"/>
            <a:ext cx="4445390" cy="67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588793D-A75A-92C0-7345-EE7E361EE09D}"/>
              </a:ext>
            </a:extLst>
          </p:cNvPr>
          <p:cNvSpPr/>
          <p:nvPr/>
        </p:nvSpPr>
        <p:spPr>
          <a:xfrm>
            <a:off x="602567" y="3485271"/>
            <a:ext cx="4445390" cy="67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5537D85-4D8D-808D-E597-BF7F04684019}"/>
              </a:ext>
            </a:extLst>
          </p:cNvPr>
          <p:cNvGrpSpPr/>
          <p:nvPr/>
        </p:nvGrpSpPr>
        <p:grpSpPr>
          <a:xfrm>
            <a:off x="5047957" y="42203"/>
            <a:ext cx="2671650" cy="3205675"/>
            <a:chOff x="4364086" y="-136127"/>
            <a:chExt cx="5828993" cy="6994127"/>
          </a:xfrm>
        </p:grpSpPr>
        <p:pic>
          <p:nvPicPr>
            <p:cNvPr id="7" name="Picture 2" descr="A man sitting in a chair-like contraption attached to a scale above for weighing him.">
              <a:extLst>
                <a:ext uri="{FF2B5EF4-FFF2-40B4-BE49-F238E27FC236}">
                  <a16:creationId xmlns:a16="http://schemas.microsoft.com/office/drawing/2014/main" id="{B555E93F-5B53-424F-6479-A60549CF93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68" t="50108" r="42291" b="16568"/>
            <a:stretch/>
          </p:blipFill>
          <p:spPr bwMode="auto">
            <a:xfrm>
              <a:off x="4817333" y="116958"/>
              <a:ext cx="4389130" cy="6741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5967712-BE33-E8F3-27B0-CB54279FCF1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2788288">
              <a:off x="6739939" y="1924453"/>
              <a:ext cx="1152915" cy="924341"/>
            </a:xfrm>
            <a:prstGeom prst="rect">
              <a:avLst/>
            </a:prstGeom>
          </p:spPr>
        </p:pic>
        <p:pic>
          <p:nvPicPr>
            <p:cNvPr id="9" name="Picture 8">
              <a:extLst>
                <a:ext uri="{FF2B5EF4-FFF2-40B4-BE49-F238E27FC236}">
                  <a16:creationId xmlns:a16="http://schemas.microsoft.com/office/drawing/2014/main" id="{CD3FE9DB-B781-9A37-FC41-8B8392D5DA5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8" b="90707" l="9914" r="89978">
                          <a14:foregroundMark x1="34591" y1="34162" x2="43858" y2="30628"/>
                          <a14:foregroundMark x1="43858" y1="30628" x2="45582" y2="28272"/>
                          <a14:foregroundMark x1="29849" y1="54188" x2="42241" y2="75262"/>
                          <a14:foregroundMark x1="58513" y1="90707" x2="58513" y2="90707"/>
                          <a14:foregroundMark x1="58513" y1="90707" x2="58513" y2="90707"/>
                        </a14:backgroundRemoval>
                      </a14:imgEffect>
                    </a14:imgLayer>
                  </a14:imgProps>
                </a:ext>
              </a:extLst>
            </a:blip>
            <a:stretch>
              <a:fillRect/>
            </a:stretch>
          </p:blipFill>
          <p:spPr>
            <a:xfrm rot="2981967">
              <a:off x="6413646" y="1792349"/>
              <a:ext cx="1003698" cy="826320"/>
            </a:xfrm>
            <a:prstGeom prst="rect">
              <a:avLst/>
            </a:prstGeom>
          </p:spPr>
        </p:pic>
        <p:pic>
          <p:nvPicPr>
            <p:cNvPr id="10" name="Picture 9">
              <a:extLst>
                <a:ext uri="{FF2B5EF4-FFF2-40B4-BE49-F238E27FC236}">
                  <a16:creationId xmlns:a16="http://schemas.microsoft.com/office/drawing/2014/main" id="{AE8115B4-07D5-F6A3-CB4E-9256862C730F}"/>
                </a:ext>
              </a:extLst>
            </p:cNvPr>
            <p:cNvPicPr>
              <a:picLocks noChangeAspect="1"/>
            </p:cNvPicPr>
            <p:nvPr/>
          </p:nvPicPr>
          <p:blipFill>
            <a:blip r:embed="rId9"/>
            <a:srcRect t="37453"/>
            <a:stretch/>
          </p:blipFill>
          <p:spPr>
            <a:xfrm>
              <a:off x="7118992" y="5329271"/>
              <a:ext cx="3074087" cy="1299944"/>
            </a:xfrm>
            <a:prstGeom prst="rect">
              <a:avLst/>
            </a:prstGeom>
          </p:spPr>
        </p:pic>
        <p:pic>
          <p:nvPicPr>
            <p:cNvPr id="11" name="Picture 10" descr="A person getting blood from a vein&#10;&#10;AI-generated content may be incorrect.">
              <a:extLst>
                <a:ext uri="{FF2B5EF4-FFF2-40B4-BE49-F238E27FC236}">
                  <a16:creationId xmlns:a16="http://schemas.microsoft.com/office/drawing/2014/main" id="{8F886E02-8CAF-9AD3-860D-CC129EF02CA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800" b="98800" l="1700" r="96900">
                          <a14:foregroundMark x1="6200" y1="34800" x2="1700" y2="16000"/>
                          <a14:foregroundMark x1="13700" y1="11800" x2="22100" y2="12200"/>
                          <a14:foregroundMark x1="22100" y1="12200" x2="22400" y2="11800"/>
                          <a14:foregroundMark x1="51800" y1="29600" x2="72500" y2="26800"/>
                          <a14:foregroundMark x1="88500" y1="32400" x2="93400" y2="45400"/>
                          <a14:foregroundMark x1="93400" y1="45400" x2="93400" y2="50800"/>
                          <a14:foregroundMark x1="79300" y1="73400" x2="74600" y2="89400"/>
                          <a14:foregroundMark x1="74600" y1="89400" x2="70800" y2="95000"/>
                          <a14:foregroundMark x1="80000" y1="52200" x2="84400" y2="37800"/>
                          <a14:foregroundMark x1="84400" y1="37800" x2="91200" y2="27800"/>
                          <a14:foregroundMark x1="91200" y1="27800" x2="96900" y2="27800"/>
                          <a14:foregroundMark x1="87300" y1="73000" x2="94800" y2="55000"/>
                          <a14:foregroundMark x1="94800" y1="55000" x2="87300" y2="41600"/>
                          <a14:foregroundMark x1="87300" y1="41600" x2="77900" y2="52800"/>
                          <a14:foregroundMark x1="77700" y1="69200" x2="69700" y2="93600"/>
                          <a14:foregroundMark x1="70100" y1="96400" x2="69900" y2="98800"/>
                          <a14:foregroundMark x1="19400" y1="10400" x2="26200" y2="10800"/>
                          <a14:foregroundMark x1="26400" y1="10000" x2="28800" y2="10400"/>
                          <a14:foregroundMark x1="4300" y1="11800" x2="3600" y2="2800"/>
                          <a14:foregroundMark x1="77200" y1="58400" x2="73900" y2="63600"/>
                          <a14:foregroundMark x1="68000" y1="54600" x2="71100" y2="55000"/>
                          <a14:foregroundMark x1="70600" y1="55000" x2="71300" y2="53600"/>
                          <a14:foregroundMark x1="74100" y1="89000" x2="76500" y2="84600"/>
                          <a14:foregroundMark x1="76700" y1="84200" x2="72000" y2="98400"/>
                          <a14:foregroundMark x1="78600" y1="82400" x2="73700" y2="97400"/>
                          <a14:backgroundMark x1="42400" y1="10000" x2="78600" y2="10400"/>
                          <a14:backgroundMark x1="78600" y1="10400" x2="81900" y2="10000"/>
                        </a14:backgroundRemoval>
                      </a14:imgEffect>
                    </a14:imgLayer>
                  </a14:imgProps>
                </a:ext>
              </a:extLst>
            </a:blip>
            <a:stretch>
              <a:fillRect/>
            </a:stretch>
          </p:blipFill>
          <p:spPr>
            <a:xfrm rot="879262">
              <a:off x="5149721" y="2604679"/>
              <a:ext cx="1943664" cy="971833"/>
            </a:xfrm>
            <a:prstGeom prst="rect">
              <a:avLst/>
            </a:prstGeom>
          </p:spPr>
        </p:pic>
        <p:pic>
          <p:nvPicPr>
            <p:cNvPr id="12" name="Picture 11" descr="A pile of pills and capsules&#10;&#10;AI-generated content may be incorrect.">
              <a:extLst>
                <a:ext uri="{FF2B5EF4-FFF2-40B4-BE49-F238E27FC236}">
                  <a16:creationId xmlns:a16="http://schemas.microsoft.com/office/drawing/2014/main" id="{C3BB3CFE-583E-8200-F927-B5037E449919}"/>
                </a:ext>
              </a:extLst>
            </p:cNvPr>
            <p:cNvPicPr>
              <a:picLocks noChangeAspect="1"/>
            </p:cNvPicPr>
            <p:nvPr/>
          </p:nvPicPr>
          <p:blipFill>
            <a:blip r:embed="rId12"/>
            <a:stretch>
              <a:fillRect/>
            </a:stretch>
          </p:blipFill>
          <p:spPr>
            <a:xfrm>
              <a:off x="8104401" y="3991506"/>
              <a:ext cx="1102062" cy="735431"/>
            </a:xfrm>
            <a:prstGeom prst="rect">
              <a:avLst/>
            </a:prstGeom>
          </p:spPr>
        </p:pic>
        <p:pic>
          <p:nvPicPr>
            <p:cNvPr id="13" name="Picture 12">
              <a:extLst>
                <a:ext uri="{FF2B5EF4-FFF2-40B4-BE49-F238E27FC236}">
                  <a16:creationId xmlns:a16="http://schemas.microsoft.com/office/drawing/2014/main" id="{2FB4BEC1-C04B-E92C-9EA2-93B57468D2C5}"/>
                </a:ext>
              </a:extLst>
            </p:cNvPr>
            <p:cNvPicPr>
              <a:picLocks noChangeAspect="1"/>
            </p:cNvPicPr>
            <p:nvPr/>
          </p:nvPicPr>
          <p:blipFill>
            <a:blip r:embed="rId13"/>
            <a:srcRect l="18775" t="7943" r="17572"/>
            <a:stretch/>
          </p:blipFill>
          <p:spPr>
            <a:xfrm rot="2293592">
              <a:off x="7757898" y="1750902"/>
              <a:ext cx="494233" cy="826464"/>
            </a:xfrm>
            <a:prstGeom prst="rect">
              <a:avLst/>
            </a:prstGeom>
          </p:spPr>
        </p:pic>
        <p:pic>
          <p:nvPicPr>
            <p:cNvPr id="14" name="Picture 13">
              <a:extLst>
                <a:ext uri="{FF2B5EF4-FFF2-40B4-BE49-F238E27FC236}">
                  <a16:creationId xmlns:a16="http://schemas.microsoft.com/office/drawing/2014/main" id="{58D06E2C-4C02-4E5F-8AC3-E54EB4C143A0}"/>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backgroundMark x1="64194" y1="56420" x2="56613" y2="74903"/>
                          <a14:backgroundMark x1="56613" y1="74903" x2="40323" y2="64591"/>
                          <a14:backgroundMark x1="53871" y1="37354" x2="62258" y2="25681"/>
                          <a14:backgroundMark x1="62258" y1="25681" x2="71613" y2="23152"/>
                          <a14:backgroundMark x1="42419" y1="33268" x2="55323" y2="34825"/>
                          <a14:backgroundMark x1="55323" y1="34825" x2="55806" y2="34630"/>
                          <a14:backgroundMark x1="70323" y1="55642" x2="64839" y2="72763"/>
                          <a14:backgroundMark x1="34355" y1="59339" x2="34355" y2="59339"/>
                        </a14:backgroundRemoval>
                      </a14:imgEffect>
                    </a14:imgLayer>
                  </a14:imgProps>
                </a:ext>
              </a:extLst>
            </a:blip>
            <a:stretch>
              <a:fillRect/>
            </a:stretch>
          </p:blipFill>
          <p:spPr>
            <a:xfrm flipH="1">
              <a:off x="4364086" y="-136127"/>
              <a:ext cx="2660467" cy="2205613"/>
            </a:xfrm>
            <a:prstGeom prst="rect">
              <a:avLst/>
            </a:prstGeom>
          </p:spPr>
        </p:pic>
      </p:grpSp>
      <p:sp>
        <p:nvSpPr>
          <p:cNvPr id="17" name="TextBox 16">
            <a:extLst>
              <a:ext uri="{FF2B5EF4-FFF2-40B4-BE49-F238E27FC236}">
                <a16:creationId xmlns:a16="http://schemas.microsoft.com/office/drawing/2014/main" id="{D3CDAA8D-85E5-4E7A-B651-6754BF3D42A9}"/>
              </a:ext>
            </a:extLst>
          </p:cNvPr>
          <p:cNvSpPr txBox="1"/>
          <p:nvPr/>
        </p:nvSpPr>
        <p:spPr>
          <a:xfrm>
            <a:off x="2809009" y="2304365"/>
            <a:ext cx="1696234" cy="523220"/>
          </a:xfrm>
          <a:prstGeom prst="rect">
            <a:avLst/>
          </a:prstGeom>
          <a:noFill/>
        </p:spPr>
        <p:txBody>
          <a:bodyPr wrap="none" rtlCol="0">
            <a:spAutoFit/>
          </a:bodyPr>
          <a:lstStyle/>
          <a:p>
            <a:r>
              <a:rPr lang="en-US" sz="2800" dirty="0"/>
              <a:t>It’s a vibe</a:t>
            </a:r>
          </a:p>
        </p:txBody>
      </p:sp>
      <p:sp>
        <p:nvSpPr>
          <p:cNvPr id="18" name="TextBox 17">
            <a:extLst>
              <a:ext uri="{FF2B5EF4-FFF2-40B4-BE49-F238E27FC236}">
                <a16:creationId xmlns:a16="http://schemas.microsoft.com/office/drawing/2014/main" id="{F7D882CA-D159-FB94-ED07-87BFBD2BA479}"/>
              </a:ext>
            </a:extLst>
          </p:cNvPr>
          <p:cNvSpPr txBox="1"/>
          <p:nvPr/>
        </p:nvSpPr>
        <p:spPr>
          <a:xfrm>
            <a:off x="7987028" y="2300929"/>
            <a:ext cx="1696234" cy="523220"/>
          </a:xfrm>
          <a:prstGeom prst="rect">
            <a:avLst/>
          </a:prstGeom>
          <a:noFill/>
        </p:spPr>
        <p:txBody>
          <a:bodyPr wrap="none" rtlCol="0">
            <a:spAutoFit/>
          </a:bodyPr>
          <a:lstStyle/>
          <a:p>
            <a:r>
              <a:rPr lang="en-US" sz="2800" dirty="0"/>
              <a:t>It’s a vibe</a:t>
            </a:r>
          </a:p>
        </p:txBody>
      </p:sp>
      <p:pic>
        <p:nvPicPr>
          <p:cNvPr id="20" name="Picture 19">
            <a:extLst>
              <a:ext uri="{FF2B5EF4-FFF2-40B4-BE49-F238E27FC236}">
                <a16:creationId xmlns:a16="http://schemas.microsoft.com/office/drawing/2014/main" id="{9E02490F-58A5-BB81-B69A-44CBCE8A4347}"/>
              </a:ext>
            </a:extLst>
          </p:cNvPr>
          <p:cNvPicPr>
            <a:picLocks noChangeAspect="1"/>
          </p:cNvPicPr>
          <p:nvPr/>
        </p:nvPicPr>
        <p:blipFill>
          <a:blip r:embed="rId16"/>
          <a:stretch>
            <a:fillRect/>
          </a:stretch>
        </p:blipFill>
        <p:spPr>
          <a:xfrm>
            <a:off x="8676883" y="3143017"/>
            <a:ext cx="1696234" cy="2380678"/>
          </a:xfrm>
          <a:prstGeom prst="rect">
            <a:avLst/>
          </a:prstGeom>
        </p:spPr>
      </p:pic>
    </p:spTree>
    <p:extLst>
      <p:ext uri="{BB962C8B-B14F-4D97-AF65-F5344CB8AC3E}">
        <p14:creationId xmlns:p14="http://schemas.microsoft.com/office/powerpoint/2010/main" val="31610515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A71BFD-83AC-55E0-5458-D9441174012E}"/>
            </a:ext>
          </a:extLst>
        </p:cNvPr>
        <p:cNvGrpSpPr/>
        <p:nvPr/>
      </p:nvGrpSpPr>
      <p:grpSpPr>
        <a:xfrm>
          <a:off x="0" y="0"/>
          <a:ext cx="0" cy="0"/>
          <a:chOff x="0" y="0"/>
          <a:chExt cx="0" cy="0"/>
        </a:xfrm>
      </p:grpSpPr>
      <p:pic>
        <p:nvPicPr>
          <p:cNvPr id="3" name="Picture 2" descr="A diagram of a person crying&#10;&#10;AI-generated content may be incorrect.">
            <a:extLst>
              <a:ext uri="{FF2B5EF4-FFF2-40B4-BE49-F238E27FC236}">
                <a16:creationId xmlns:a16="http://schemas.microsoft.com/office/drawing/2014/main" id="{E2CC143D-C15D-E701-930B-C13C1000555D}"/>
              </a:ext>
            </a:extLst>
          </p:cNvPr>
          <p:cNvPicPr>
            <a:picLocks noChangeAspect="1"/>
          </p:cNvPicPr>
          <p:nvPr/>
        </p:nvPicPr>
        <p:blipFill>
          <a:blip r:embed="rId2"/>
          <a:stretch>
            <a:fillRect/>
          </a:stretch>
        </p:blipFill>
        <p:spPr>
          <a:xfrm>
            <a:off x="2667000" y="1289246"/>
            <a:ext cx="6858000" cy="5067300"/>
          </a:xfrm>
          <a:prstGeom prst="rect">
            <a:avLst/>
          </a:prstGeom>
        </p:spPr>
      </p:pic>
      <p:pic>
        <p:nvPicPr>
          <p:cNvPr id="4" name="Picture 3">
            <a:extLst>
              <a:ext uri="{FF2B5EF4-FFF2-40B4-BE49-F238E27FC236}">
                <a16:creationId xmlns:a16="http://schemas.microsoft.com/office/drawing/2014/main" id="{76303B73-BD5F-851D-3B94-B05FBF07D8CC}"/>
              </a:ext>
            </a:extLst>
          </p:cNvPr>
          <p:cNvPicPr>
            <a:picLocks noChangeAspect="1"/>
          </p:cNvPicPr>
          <p:nvPr/>
        </p:nvPicPr>
        <p:blipFill>
          <a:blip r:embed="rId3"/>
          <a:stretch>
            <a:fillRect/>
          </a:stretch>
        </p:blipFill>
        <p:spPr>
          <a:xfrm>
            <a:off x="7553032" y="3429000"/>
            <a:ext cx="1123851" cy="1707334"/>
          </a:xfrm>
          <a:prstGeom prst="rect">
            <a:avLst/>
          </a:prstGeom>
        </p:spPr>
      </p:pic>
      <p:sp>
        <p:nvSpPr>
          <p:cNvPr id="5" name="Rectangle 4">
            <a:extLst>
              <a:ext uri="{FF2B5EF4-FFF2-40B4-BE49-F238E27FC236}">
                <a16:creationId xmlns:a16="http://schemas.microsoft.com/office/drawing/2014/main" id="{C98EDDCE-C19A-83D4-5E02-DDFAA9E644EB}"/>
              </a:ext>
            </a:extLst>
          </p:cNvPr>
          <p:cNvSpPr/>
          <p:nvPr/>
        </p:nvSpPr>
        <p:spPr>
          <a:xfrm>
            <a:off x="3812345" y="1153551"/>
            <a:ext cx="4445390" cy="67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2A89C9-2DD4-D65E-34D5-17483E8C58B2}"/>
              </a:ext>
            </a:extLst>
          </p:cNvPr>
          <p:cNvSpPr/>
          <p:nvPr/>
        </p:nvSpPr>
        <p:spPr>
          <a:xfrm>
            <a:off x="602567" y="3485271"/>
            <a:ext cx="4445390" cy="67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75697A6-9F67-20A4-35C1-CAA64D317DB6}"/>
              </a:ext>
            </a:extLst>
          </p:cNvPr>
          <p:cNvGrpSpPr/>
          <p:nvPr/>
        </p:nvGrpSpPr>
        <p:grpSpPr>
          <a:xfrm>
            <a:off x="5047957" y="42203"/>
            <a:ext cx="2671650" cy="3205675"/>
            <a:chOff x="4364086" y="-136127"/>
            <a:chExt cx="5828993" cy="6994127"/>
          </a:xfrm>
        </p:grpSpPr>
        <p:pic>
          <p:nvPicPr>
            <p:cNvPr id="7" name="Picture 2" descr="A man sitting in a chair-like contraption attached to a scale above for weighing him.">
              <a:extLst>
                <a:ext uri="{FF2B5EF4-FFF2-40B4-BE49-F238E27FC236}">
                  <a16:creationId xmlns:a16="http://schemas.microsoft.com/office/drawing/2014/main" id="{88EBC658-F2CF-4913-F706-5E08D1DC71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68" t="50108" r="42291" b="16568"/>
            <a:stretch/>
          </p:blipFill>
          <p:spPr bwMode="auto">
            <a:xfrm>
              <a:off x="4817333" y="116958"/>
              <a:ext cx="4389130" cy="6741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F2AF78E-404E-8C60-5E0B-7B69BADC8A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2788288">
              <a:off x="6739939" y="1924453"/>
              <a:ext cx="1152915" cy="924341"/>
            </a:xfrm>
            <a:prstGeom prst="rect">
              <a:avLst/>
            </a:prstGeom>
          </p:spPr>
        </p:pic>
        <p:pic>
          <p:nvPicPr>
            <p:cNvPr id="9" name="Picture 8">
              <a:extLst>
                <a:ext uri="{FF2B5EF4-FFF2-40B4-BE49-F238E27FC236}">
                  <a16:creationId xmlns:a16="http://schemas.microsoft.com/office/drawing/2014/main" id="{472DC384-FB6D-70EB-1C10-496E83A679A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8" b="90707" l="9914" r="89978">
                          <a14:foregroundMark x1="34591" y1="34162" x2="43858" y2="30628"/>
                          <a14:foregroundMark x1="43858" y1="30628" x2="45582" y2="28272"/>
                          <a14:foregroundMark x1="29849" y1="54188" x2="42241" y2="75262"/>
                          <a14:foregroundMark x1="58513" y1="90707" x2="58513" y2="90707"/>
                          <a14:foregroundMark x1="58513" y1="90707" x2="58513" y2="90707"/>
                        </a14:backgroundRemoval>
                      </a14:imgEffect>
                    </a14:imgLayer>
                  </a14:imgProps>
                </a:ext>
              </a:extLst>
            </a:blip>
            <a:stretch>
              <a:fillRect/>
            </a:stretch>
          </p:blipFill>
          <p:spPr>
            <a:xfrm rot="2981967">
              <a:off x="6413646" y="1792349"/>
              <a:ext cx="1003698" cy="826320"/>
            </a:xfrm>
            <a:prstGeom prst="rect">
              <a:avLst/>
            </a:prstGeom>
          </p:spPr>
        </p:pic>
        <p:pic>
          <p:nvPicPr>
            <p:cNvPr id="10" name="Picture 9">
              <a:extLst>
                <a:ext uri="{FF2B5EF4-FFF2-40B4-BE49-F238E27FC236}">
                  <a16:creationId xmlns:a16="http://schemas.microsoft.com/office/drawing/2014/main" id="{07530235-8E6D-4CF1-45C0-3722893E65D9}"/>
                </a:ext>
              </a:extLst>
            </p:cNvPr>
            <p:cNvPicPr>
              <a:picLocks noChangeAspect="1"/>
            </p:cNvPicPr>
            <p:nvPr/>
          </p:nvPicPr>
          <p:blipFill>
            <a:blip r:embed="rId9"/>
            <a:srcRect t="37453"/>
            <a:stretch/>
          </p:blipFill>
          <p:spPr>
            <a:xfrm>
              <a:off x="7118992" y="5329271"/>
              <a:ext cx="3074087" cy="1299944"/>
            </a:xfrm>
            <a:prstGeom prst="rect">
              <a:avLst/>
            </a:prstGeom>
          </p:spPr>
        </p:pic>
        <p:pic>
          <p:nvPicPr>
            <p:cNvPr id="11" name="Picture 10" descr="A person getting blood from a vein&#10;&#10;AI-generated content may be incorrect.">
              <a:extLst>
                <a:ext uri="{FF2B5EF4-FFF2-40B4-BE49-F238E27FC236}">
                  <a16:creationId xmlns:a16="http://schemas.microsoft.com/office/drawing/2014/main" id="{D6AB0BA1-840D-34AA-F88B-D828BB64AD3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800" b="98800" l="1700" r="96900">
                          <a14:foregroundMark x1="6200" y1="34800" x2="1700" y2="16000"/>
                          <a14:foregroundMark x1="13700" y1="11800" x2="22100" y2="12200"/>
                          <a14:foregroundMark x1="22100" y1="12200" x2="22400" y2="11800"/>
                          <a14:foregroundMark x1="51800" y1="29600" x2="72500" y2="26800"/>
                          <a14:foregroundMark x1="88500" y1="32400" x2="93400" y2="45400"/>
                          <a14:foregroundMark x1="93400" y1="45400" x2="93400" y2="50800"/>
                          <a14:foregroundMark x1="79300" y1="73400" x2="74600" y2="89400"/>
                          <a14:foregroundMark x1="74600" y1="89400" x2="70800" y2="95000"/>
                          <a14:foregroundMark x1="80000" y1="52200" x2="84400" y2="37800"/>
                          <a14:foregroundMark x1="84400" y1="37800" x2="91200" y2="27800"/>
                          <a14:foregroundMark x1="91200" y1="27800" x2="96900" y2="27800"/>
                          <a14:foregroundMark x1="87300" y1="73000" x2="94800" y2="55000"/>
                          <a14:foregroundMark x1="94800" y1="55000" x2="87300" y2="41600"/>
                          <a14:foregroundMark x1="87300" y1="41600" x2="77900" y2="52800"/>
                          <a14:foregroundMark x1="77700" y1="69200" x2="69700" y2="93600"/>
                          <a14:foregroundMark x1="70100" y1="96400" x2="69900" y2="98800"/>
                          <a14:foregroundMark x1="19400" y1="10400" x2="26200" y2="10800"/>
                          <a14:foregroundMark x1="26400" y1="10000" x2="28800" y2="10400"/>
                          <a14:foregroundMark x1="4300" y1="11800" x2="3600" y2="2800"/>
                          <a14:foregroundMark x1="77200" y1="58400" x2="73900" y2="63600"/>
                          <a14:foregroundMark x1="68000" y1="54600" x2="71100" y2="55000"/>
                          <a14:foregroundMark x1="70600" y1="55000" x2="71300" y2="53600"/>
                          <a14:foregroundMark x1="74100" y1="89000" x2="76500" y2="84600"/>
                          <a14:foregroundMark x1="76700" y1="84200" x2="72000" y2="98400"/>
                          <a14:foregroundMark x1="78600" y1="82400" x2="73700" y2="97400"/>
                          <a14:backgroundMark x1="42400" y1="10000" x2="78600" y2="10400"/>
                          <a14:backgroundMark x1="78600" y1="10400" x2="81900" y2="10000"/>
                        </a14:backgroundRemoval>
                      </a14:imgEffect>
                    </a14:imgLayer>
                  </a14:imgProps>
                </a:ext>
              </a:extLst>
            </a:blip>
            <a:stretch>
              <a:fillRect/>
            </a:stretch>
          </p:blipFill>
          <p:spPr>
            <a:xfrm rot="879262">
              <a:off x="5149721" y="2604679"/>
              <a:ext cx="1943664" cy="971833"/>
            </a:xfrm>
            <a:prstGeom prst="rect">
              <a:avLst/>
            </a:prstGeom>
          </p:spPr>
        </p:pic>
        <p:pic>
          <p:nvPicPr>
            <p:cNvPr id="12" name="Picture 11" descr="A pile of pills and capsules&#10;&#10;AI-generated content may be incorrect.">
              <a:extLst>
                <a:ext uri="{FF2B5EF4-FFF2-40B4-BE49-F238E27FC236}">
                  <a16:creationId xmlns:a16="http://schemas.microsoft.com/office/drawing/2014/main" id="{7A375CA9-5EE6-1A17-D63F-53176AFA5BAF}"/>
                </a:ext>
              </a:extLst>
            </p:cNvPr>
            <p:cNvPicPr>
              <a:picLocks noChangeAspect="1"/>
            </p:cNvPicPr>
            <p:nvPr/>
          </p:nvPicPr>
          <p:blipFill>
            <a:blip r:embed="rId12"/>
            <a:stretch>
              <a:fillRect/>
            </a:stretch>
          </p:blipFill>
          <p:spPr>
            <a:xfrm>
              <a:off x="8104401" y="3991506"/>
              <a:ext cx="1102062" cy="735431"/>
            </a:xfrm>
            <a:prstGeom prst="rect">
              <a:avLst/>
            </a:prstGeom>
          </p:spPr>
        </p:pic>
        <p:pic>
          <p:nvPicPr>
            <p:cNvPr id="13" name="Picture 12">
              <a:extLst>
                <a:ext uri="{FF2B5EF4-FFF2-40B4-BE49-F238E27FC236}">
                  <a16:creationId xmlns:a16="http://schemas.microsoft.com/office/drawing/2014/main" id="{841E7D2F-17B9-1DB3-CA8C-7821A917EA9C}"/>
                </a:ext>
              </a:extLst>
            </p:cNvPr>
            <p:cNvPicPr>
              <a:picLocks noChangeAspect="1"/>
            </p:cNvPicPr>
            <p:nvPr/>
          </p:nvPicPr>
          <p:blipFill>
            <a:blip r:embed="rId13"/>
            <a:srcRect l="18775" t="7943" r="17572"/>
            <a:stretch/>
          </p:blipFill>
          <p:spPr>
            <a:xfrm rot="2293592">
              <a:off x="7757898" y="1750902"/>
              <a:ext cx="494233" cy="826464"/>
            </a:xfrm>
            <a:prstGeom prst="rect">
              <a:avLst/>
            </a:prstGeom>
          </p:spPr>
        </p:pic>
        <p:pic>
          <p:nvPicPr>
            <p:cNvPr id="14" name="Picture 13">
              <a:extLst>
                <a:ext uri="{FF2B5EF4-FFF2-40B4-BE49-F238E27FC236}">
                  <a16:creationId xmlns:a16="http://schemas.microsoft.com/office/drawing/2014/main" id="{FED8F2B8-F0E4-EC2F-0ECE-395BBBCD458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backgroundMark x1="64194" y1="56420" x2="56613" y2="74903"/>
                          <a14:backgroundMark x1="56613" y1="74903" x2="40323" y2="64591"/>
                          <a14:backgroundMark x1="53871" y1="37354" x2="62258" y2="25681"/>
                          <a14:backgroundMark x1="62258" y1="25681" x2="71613" y2="23152"/>
                          <a14:backgroundMark x1="42419" y1="33268" x2="55323" y2="34825"/>
                          <a14:backgroundMark x1="55323" y1="34825" x2="55806" y2="34630"/>
                          <a14:backgroundMark x1="70323" y1="55642" x2="64839" y2="72763"/>
                          <a14:backgroundMark x1="34355" y1="59339" x2="34355" y2="59339"/>
                        </a14:backgroundRemoval>
                      </a14:imgEffect>
                    </a14:imgLayer>
                  </a14:imgProps>
                </a:ext>
              </a:extLst>
            </a:blip>
            <a:stretch>
              <a:fillRect/>
            </a:stretch>
          </p:blipFill>
          <p:spPr>
            <a:xfrm flipH="1">
              <a:off x="4364086" y="-136127"/>
              <a:ext cx="2660467" cy="2205613"/>
            </a:xfrm>
            <a:prstGeom prst="rect">
              <a:avLst/>
            </a:prstGeom>
          </p:spPr>
        </p:pic>
      </p:grpSp>
      <p:sp>
        <p:nvSpPr>
          <p:cNvPr id="17" name="TextBox 16">
            <a:extLst>
              <a:ext uri="{FF2B5EF4-FFF2-40B4-BE49-F238E27FC236}">
                <a16:creationId xmlns:a16="http://schemas.microsoft.com/office/drawing/2014/main" id="{3F591A81-A568-D306-FD5D-86D41382FED4}"/>
              </a:ext>
            </a:extLst>
          </p:cNvPr>
          <p:cNvSpPr txBox="1"/>
          <p:nvPr/>
        </p:nvSpPr>
        <p:spPr>
          <a:xfrm>
            <a:off x="2809009" y="2304365"/>
            <a:ext cx="1696234" cy="523220"/>
          </a:xfrm>
          <a:prstGeom prst="rect">
            <a:avLst/>
          </a:prstGeom>
          <a:noFill/>
        </p:spPr>
        <p:txBody>
          <a:bodyPr wrap="none" rtlCol="0">
            <a:spAutoFit/>
          </a:bodyPr>
          <a:lstStyle/>
          <a:p>
            <a:r>
              <a:rPr lang="en-US" sz="2800" dirty="0"/>
              <a:t>It’s a vibe</a:t>
            </a:r>
          </a:p>
        </p:txBody>
      </p:sp>
      <p:sp>
        <p:nvSpPr>
          <p:cNvPr id="18" name="TextBox 17">
            <a:extLst>
              <a:ext uri="{FF2B5EF4-FFF2-40B4-BE49-F238E27FC236}">
                <a16:creationId xmlns:a16="http://schemas.microsoft.com/office/drawing/2014/main" id="{C4F530BF-4F11-4EEA-514D-B8AA23C51981}"/>
              </a:ext>
            </a:extLst>
          </p:cNvPr>
          <p:cNvSpPr txBox="1"/>
          <p:nvPr/>
        </p:nvSpPr>
        <p:spPr>
          <a:xfrm>
            <a:off x="7987028" y="2300929"/>
            <a:ext cx="1696234" cy="523220"/>
          </a:xfrm>
          <a:prstGeom prst="rect">
            <a:avLst/>
          </a:prstGeom>
          <a:noFill/>
        </p:spPr>
        <p:txBody>
          <a:bodyPr wrap="none" rtlCol="0">
            <a:spAutoFit/>
          </a:bodyPr>
          <a:lstStyle/>
          <a:p>
            <a:r>
              <a:rPr lang="en-US" sz="2800" dirty="0"/>
              <a:t>It’s a vibe</a:t>
            </a:r>
          </a:p>
        </p:txBody>
      </p:sp>
      <p:pic>
        <p:nvPicPr>
          <p:cNvPr id="20" name="Picture 19">
            <a:extLst>
              <a:ext uri="{FF2B5EF4-FFF2-40B4-BE49-F238E27FC236}">
                <a16:creationId xmlns:a16="http://schemas.microsoft.com/office/drawing/2014/main" id="{5A327978-DC56-E352-EB87-E685DDD73784}"/>
              </a:ext>
            </a:extLst>
          </p:cNvPr>
          <p:cNvPicPr>
            <a:picLocks noChangeAspect="1"/>
          </p:cNvPicPr>
          <p:nvPr/>
        </p:nvPicPr>
        <p:blipFill>
          <a:blip r:embed="rId16"/>
          <a:stretch>
            <a:fillRect/>
          </a:stretch>
        </p:blipFill>
        <p:spPr>
          <a:xfrm>
            <a:off x="8676883" y="3143017"/>
            <a:ext cx="1696234" cy="2380678"/>
          </a:xfrm>
          <a:prstGeom prst="rect">
            <a:avLst/>
          </a:prstGeom>
        </p:spPr>
      </p:pic>
      <p:sp>
        <p:nvSpPr>
          <p:cNvPr id="2" name="TextBox 1">
            <a:extLst>
              <a:ext uri="{FF2B5EF4-FFF2-40B4-BE49-F238E27FC236}">
                <a16:creationId xmlns:a16="http://schemas.microsoft.com/office/drawing/2014/main" id="{2755CEC7-854B-2D51-7090-CF03C092E761}"/>
              </a:ext>
            </a:extLst>
          </p:cNvPr>
          <p:cNvSpPr txBox="1"/>
          <p:nvPr/>
        </p:nvSpPr>
        <p:spPr>
          <a:xfrm>
            <a:off x="8656596" y="1474857"/>
            <a:ext cx="1895071" cy="707886"/>
          </a:xfrm>
          <a:prstGeom prst="rect">
            <a:avLst/>
          </a:prstGeom>
          <a:noFill/>
        </p:spPr>
        <p:txBody>
          <a:bodyPr wrap="none" rtlCol="0">
            <a:spAutoFit/>
          </a:bodyPr>
          <a:lstStyle/>
          <a:p>
            <a:r>
              <a:rPr lang="en-US" sz="4000" i="1" dirty="0"/>
              <a:t>“LGFD”</a:t>
            </a:r>
          </a:p>
        </p:txBody>
      </p:sp>
    </p:spTree>
    <p:extLst>
      <p:ext uri="{BB962C8B-B14F-4D97-AF65-F5344CB8AC3E}">
        <p14:creationId xmlns:p14="http://schemas.microsoft.com/office/powerpoint/2010/main" val="21981211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643D99-6964-A086-3164-013BEA12FB3C}"/>
              </a:ext>
            </a:extLst>
          </p:cNvPr>
          <p:cNvSpPr txBox="1"/>
          <p:nvPr/>
        </p:nvSpPr>
        <p:spPr>
          <a:xfrm>
            <a:off x="1239865" y="2510726"/>
            <a:ext cx="10221773" cy="369332"/>
          </a:xfrm>
          <a:prstGeom prst="rect">
            <a:avLst/>
          </a:prstGeom>
          <a:noFill/>
        </p:spPr>
        <p:txBody>
          <a:bodyPr wrap="none" rtlCol="0">
            <a:spAutoFit/>
          </a:bodyPr>
          <a:lstStyle/>
          <a:p>
            <a:r>
              <a:rPr lang="en-US" dirty="0"/>
              <a:t>We need Age gap or biomarkers in general that actually translate to better lifespan and </a:t>
            </a:r>
            <a:r>
              <a:rPr lang="en-US" dirty="0" err="1"/>
              <a:t>healthspan</a:t>
            </a:r>
            <a:endParaRPr lang="en-US" dirty="0"/>
          </a:p>
        </p:txBody>
      </p:sp>
    </p:spTree>
    <p:extLst>
      <p:ext uri="{BB962C8B-B14F-4D97-AF65-F5344CB8AC3E}">
        <p14:creationId xmlns:p14="http://schemas.microsoft.com/office/powerpoint/2010/main" val="2890269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AED52-7832-37A5-061E-13E05C432A00}"/>
              </a:ext>
            </a:extLst>
          </p:cNvPr>
          <p:cNvSpPr txBox="1"/>
          <p:nvPr/>
        </p:nvSpPr>
        <p:spPr>
          <a:xfrm>
            <a:off x="1208866" y="1362189"/>
            <a:ext cx="9174997" cy="3477875"/>
          </a:xfrm>
          <a:prstGeom prst="rect">
            <a:avLst/>
          </a:prstGeom>
          <a:noFill/>
        </p:spPr>
        <p:txBody>
          <a:bodyPr wrap="square">
            <a:spAutoFit/>
          </a:bodyPr>
          <a:lstStyle/>
          <a:p>
            <a:pPr algn="l"/>
            <a:r>
              <a:rPr lang="en-US" sz="4400" i="0" dirty="0">
                <a:effectLst/>
                <a:latin typeface="Arial" panose="020B0604020202020204" pitchFamily="34" charset="0"/>
                <a:cs typeface="Arial" panose="020B0604020202020204" pitchFamily="34" charset="0"/>
              </a:rPr>
              <a:t>Where we came from:</a:t>
            </a:r>
          </a:p>
          <a:p>
            <a:pPr algn="l"/>
            <a:r>
              <a:rPr lang="en-US" sz="4400" dirty="0">
                <a:latin typeface="Arial" panose="020B0604020202020204" pitchFamily="34" charset="0"/>
                <a:cs typeface="Arial" panose="020B0604020202020204" pitchFamily="34" charset="0"/>
              </a:rPr>
              <a:t>One of the great challenges of our time is that human </a:t>
            </a:r>
            <a:r>
              <a:rPr lang="en-US" sz="4400" b="1" dirty="0">
                <a:solidFill>
                  <a:srgbClr val="00B050"/>
                </a:solidFill>
                <a:latin typeface="Arial" panose="020B0604020202020204" pitchFamily="34" charset="0"/>
                <a:cs typeface="Arial" panose="020B0604020202020204" pitchFamily="34" charset="0"/>
              </a:rPr>
              <a:t>lifespan</a:t>
            </a:r>
            <a:r>
              <a:rPr lang="en-US" sz="4400" dirty="0">
                <a:latin typeface="Arial" panose="020B0604020202020204" pitchFamily="34" charset="0"/>
                <a:cs typeface="Arial" panose="020B0604020202020204" pitchFamily="34" charset="0"/>
              </a:rPr>
              <a:t> has stopped increasing, and </a:t>
            </a:r>
            <a:r>
              <a:rPr lang="en-US" sz="4400" b="1" dirty="0" err="1">
                <a:solidFill>
                  <a:srgbClr val="00B050"/>
                </a:solidFill>
                <a:latin typeface="Arial" panose="020B0604020202020204" pitchFamily="34" charset="0"/>
                <a:cs typeface="Arial" panose="020B0604020202020204" pitchFamily="34" charset="0"/>
              </a:rPr>
              <a:t>healthspan</a:t>
            </a:r>
            <a:r>
              <a:rPr lang="en-US" sz="4400" dirty="0">
                <a:latin typeface="Arial" panose="020B0604020202020204" pitchFamily="34" charset="0"/>
                <a:cs typeface="Arial" panose="020B0604020202020204" pitchFamily="34" charset="0"/>
              </a:rPr>
              <a:t> has contracted</a:t>
            </a:r>
            <a:endParaRPr lang="en-US" sz="440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69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1BC423-DCB3-967A-C597-8674C612074A}"/>
              </a:ext>
            </a:extLst>
          </p:cNvPr>
          <p:cNvPicPr>
            <a:picLocks noChangeAspect="1"/>
          </p:cNvPicPr>
          <p:nvPr/>
        </p:nvPicPr>
        <p:blipFill>
          <a:blip r:embed="rId2"/>
          <a:srcRect t="9783"/>
          <a:stretch/>
        </p:blipFill>
        <p:spPr>
          <a:xfrm>
            <a:off x="2806611" y="1159705"/>
            <a:ext cx="6578777" cy="5253048"/>
          </a:xfrm>
          <a:prstGeom prst="rect">
            <a:avLst/>
          </a:prstGeom>
        </p:spPr>
      </p:pic>
      <p:sp>
        <p:nvSpPr>
          <p:cNvPr id="3" name="TextBox 2">
            <a:extLst>
              <a:ext uri="{FF2B5EF4-FFF2-40B4-BE49-F238E27FC236}">
                <a16:creationId xmlns:a16="http://schemas.microsoft.com/office/drawing/2014/main" id="{585EDACF-7180-41C9-0177-09D5B217A886}"/>
              </a:ext>
            </a:extLst>
          </p:cNvPr>
          <p:cNvSpPr txBox="1"/>
          <p:nvPr/>
        </p:nvSpPr>
        <p:spPr>
          <a:xfrm>
            <a:off x="320817" y="32701"/>
            <a:ext cx="8417689" cy="646331"/>
          </a:xfrm>
          <a:prstGeom prst="rect">
            <a:avLst/>
          </a:prstGeom>
          <a:noFill/>
        </p:spPr>
        <p:txBody>
          <a:bodyPr wrap="none" rtlCol="0">
            <a:spAutoFit/>
          </a:bodyPr>
          <a:lstStyle/>
          <a:p>
            <a:r>
              <a:rPr lang="en-US" sz="3600" dirty="0"/>
              <a:t>Will we be able to improve </a:t>
            </a:r>
            <a:r>
              <a:rPr lang="en-US" sz="3600" b="1" dirty="0" err="1">
                <a:solidFill>
                  <a:srgbClr val="00B050"/>
                </a:solidFill>
              </a:rPr>
              <a:t>healthspan</a:t>
            </a:r>
            <a:r>
              <a:rPr lang="en-US" sz="3600" dirty="0"/>
              <a:t>?</a:t>
            </a:r>
          </a:p>
        </p:txBody>
      </p:sp>
    </p:spTree>
    <p:extLst>
      <p:ext uri="{BB962C8B-B14F-4D97-AF65-F5344CB8AC3E}">
        <p14:creationId xmlns:p14="http://schemas.microsoft.com/office/powerpoint/2010/main" val="35142226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34366B-6045-119C-B03C-170B5240F5BD}"/>
              </a:ext>
            </a:extLst>
          </p:cNvPr>
          <p:cNvPicPr>
            <a:picLocks noChangeAspect="1"/>
          </p:cNvPicPr>
          <p:nvPr/>
        </p:nvPicPr>
        <p:blipFill>
          <a:blip r:embed="rId2"/>
          <a:stretch>
            <a:fillRect/>
          </a:stretch>
        </p:blipFill>
        <p:spPr>
          <a:xfrm>
            <a:off x="3855267" y="0"/>
            <a:ext cx="4481465" cy="6858000"/>
          </a:xfrm>
          <a:prstGeom prst="rect">
            <a:avLst/>
          </a:prstGeom>
        </p:spPr>
      </p:pic>
    </p:spTree>
    <p:extLst>
      <p:ext uri="{BB962C8B-B14F-4D97-AF65-F5344CB8AC3E}">
        <p14:creationId xmlns:p14="http://schemas.microsoft.com/office/powerpoint/2010/main" val="98205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D967-7558-6610-D8BF-101E68DA5995}"/>
            </a:ext>
          </a:extLst>
        </p:cNvPr>
        <p:cNvGrpSpPr/>
        <p:nvPr/>
      </p:nvGrpSpPr>
      <p:grpSpPr>
        <a:xfrm>
          <a:off x="0" y="0"/>
          <a:ext cx="0" cy="0"/>
          <a:chOff x="0" y="0"/>
          <a:chExt cx="0" cy="0"/>
        </a:xfrm>
      </p:grpSpPr>
      <p:pic>
        <p:nvPicPr>
          <p:cNvPr id="3" name="Picture 2" descr="A graph of growth and decline&#10;&#10;AI-generated content may be incorrect.">
            <a:extLst>
              <a:ext uri="{FF2B5EF4-FFF2-40B4-BE49-F238E27FC236}">
                <a16:creationId xmlns:a16="http://schemas.microsoft.com/office/drawing/2014/main" id="{C0D10EF9-A232-AD19-3788-14CB2100C161}"/>
              </a:ext>
            </a:extLst>
          </p:cNvPr>
          <p:cNvPicPr>
            <a:picLocks noChangeAspect="1"/>
          </p:cNvPicPr>
          <p:nvPr/>
        </p:nvPicPr>
        <p:blipFill>
          <a:blip r:embed="rId2"/>
          <a:stretch>
            <a:fillRect/>
          </a:stretch>
        </p:blipFill>
        <p:spPr>
          <a:xfrm>
            <a:off x="4326998" y="457721"/>
            <a:ext cx="7724993" cy="6279964"/>
          </a:xfrm>
          <a:prstGeom prst="rect">
            <a:avLst/>
          </a:prstGeom>
        </p:spPr>
      </p:pic>
      <p:sp>
        <p:nvSpPr>
          <p:cNvPr id="2" name="Title 2">
            <a:extLst>
              <a:ext uri="{FF2B5EF4-FFF2-40B4-BE49-F238E27FC236}">
                <a16:creationId xmlns:a16="http://schemas.microsoft.com/office/drawing/2014/main" id="{D2588CFF-5145-1084-BB91-B4201CB586FA}"/>
              </a:ext>
            </a:extLst>
          </p:cNvPr>
          <p:cNvSpPr txBox="1">
            <a:spLocks/>
          </p:cNvSpPr>
          <p:nvPr/>
        </p:nvSpPr>
        <p:spPr>
          <a:xfrm>
            <a:off x="762119" y="0"/>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Life expectancy in ancient times</a:t>
            </a:r>
          </a:p>
        </p:txBody>
      </p:sp>
      <p:sp>
        <p:nvSpPr>
          <p:cNvPr id="5" name="Oval 4">
            <a:extLst>
              <a:ext uri="{FF2B5EF4-FFF2-40B4-BE49-F238E27FC236}">
                <a16:creationId xmlns:a16="http://schemas.microsoft.com/office/drawing/2014/main" id="{A7A692D8-239B-3D4F-E54E-DEB6401AD892}"/>
              </a:ext>
            </a:extLst>
          </p:cNvPr>
          <p:cNvSpPr/>
          <p:nvPr/>
        </p:nvSpPr>
        <p:spPr>
          <a:xfrm>
            <a:off x="2884140" y="3708893"/>
            <a:ext cx="120316" cy="111993"/>
          </a:xfrm>
          <a:prstGeom prst="ellipse">
            <a:avLst/>
          </a:prstGeom>
          <a:solidFill>
            <a:srgbClr val="2B92FF">
              <a:alpha val="31373"/>
            </a:srgbClr>
          </a:solidFill>
          <a:ln>
            <a:solidFill>
              <a:srgbClr val="2B9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6C362FC-8982-5F7A-E035-A2A6BDCDB078}"/>
              </a:ext>
            </a:extLst>
          </p:cNvPr>
          <p:cNvCxnSpPr>
            <a:cxnSpLocks/>
          </p:cNvCxnSpPr>
          <p:nvPr/>
        </p:nvCxnSpPr>
        <p:spPr>
          <a:xfrm flipH="1">
            <a:off x="185057" y="5301343"/>
            <a:ext cx="1793762"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E6805F7-EA07-A10A-6177-5545FE1D0A2E}"/>
              </a:ext>
            </a:extLst>
          </p:cNvPr>
          <p:cNvSpPr/>
          <p:nvPr/>
        </p:nvSpPr>
        <p:spPr>
          <a:xfrm>
            <a:off x="904390" y="4097984"/>
            <a:ext cx="120316" cy="111993"/>
          </a:xfrm>
          <a:prstGeom prst="ellipse">
            <a:avLst/>
          </a:prstGeom>
          <a:solidFill>
            <a:srgbClr val="2B92FF">
              <a:alpha val="31373"/>
            </a:srgbClr>
          </a:solidFill>
          <a:ln>
            <a:solidFill>
              <a:srgbClr val="2B9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95A37D-2575-BB0F-D787-BEBFB614843E}"/>
              </a:ext>
            </a:extLst>
          </p:cNvPr>
          <p:cNvSpPr txBox="1"/>
          <p:nvPr/>
        </p:nvSpPr>
        <p:spPr>
          <a:xfrm>
            <a:off x="2619287" y="5320729"/>
            <a:ext cx="697627" cy="369332"/>
          </a:xfrm>
          <a:prstGeom prst="rect">
            <a:avLst/>
          </a:prstGeom>
          <a:noFill/>
        </p:spPr>
        <p:txBody>
          <a:bodyPr wrap="none" rtlCol="0">
            <a:spAutoFit/>
          </a:bodyPr>
          <a:lstStyle/>
          <a:p>
            <a:r>
              <a:rPr lang="en-US" dirty="0"/>
              <a:t>1600</a:t>
            </a:r>
          </a:p>
        </p:txBody>
      </p:sp>
      <p:sp>
        <p:nvSpPr>
          <p:cNvPr id="10" name="TextBox 9">
            <a:extLst>
              <a:ext uri="{FF2B5EF4-FFF2-40B4-BE49-F238E27FC236}">
                <a16:creationId xmlns:a16="http://schemas.microsoft.com/office/drawing/2014/main" id="{35159ED9-983E-4927-01BA-5B465C5F36FE}"/>
              </a:ext>
            </a:extLst>
          </p:cNvPr>
          <p:cNvSpPr txBox="1"/>
          <p:nvPr/>
        </p:nvSpPr>
        <p:spPr>
          <a:xfrm>
            <a:off x="423374" y="5320729"/>
            <a:ext cx="954107" cy="369332"/>
          </a:xfrm>
          <a:prstGeom prst="rect">
            <a:avLst/>
          </a:prstGeom>
          <a:noFill/>
        </p:spPr>
        <p:txBody>
          <a:bodyPr wrap="none" rtlCol="0">
            <a:spAutoFit/>
          </a:bodyPr>
          <a:lstStyle/>
          <a:p>
            <a:r>
              <a:rPr lang="en-US" dirty="0"/>
              <a:t>400 BC</a:t>
            </a:r>
          </a:p>
        </p:txBody>
      </p:sp>
      <p:cxnSp>
        <p:nvCxnSpPr>
          <p:cNvPr id="11" name="Straight Connector 10">
            <a:extLst>
              <a:ext uri="{FF2B5EF4-FFF2-40B4-BE49-F238E27FC236}">
                <a16:creationId xmlns:a16="http://schemas.microsoft.com/office/drawing/2014/main" id="{A7C9DFC7-F329-5F8C-E794-4B84CA476B4E}"/>
              </a:ext>
            </a:extLst>
          </p:cNvPr>
          <p:cNvCxnSpPr>
            <a:cxnSpLocks/>
          </p:cNvCxnSpPr>
          <p:nvPr/>
        </p:nvCxnSpPr>
        <p:spPr>
          <a:xfrm flipH="1">
            <a:off x="1937657" y="524655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6849BDD-A46E-064A-BA0D-5E969F6A9FAA}"/>
              </a:ext>
            </a:extLst>
          </p:cNvPr>
          <p:cNvCxnSpPr>
            <a:cxnSpLocks/>
          </p:cNvCxnSpPr>
          <p:nvPr/>
        </p:nvCxnSpPr>
        <p:spPr>
          <a:xfrm flipH="1">
            <a:off x="2071914" y="524655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F7C3F7-342E-9DC4-5B27-F79BAD6C82CA}"/>
              </a:ext>
            </a:extLst>
          </p:cNvPr>
          <p:cNvCxnSpPr>
            <a:cxnSpLocks/>
          </p:cNvCxnSpPr>
          <p:nvPr/>
        </p:nvCxnSpPr>
        <p:spPr>
          <a:xfrm flipH="1">
            <a:off x="3885169" y="524655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C71347-0767-BE89-3BCE-98A52590D839}"/>
              </a:ext>
            </a:extLst>
          </p:cNvPr>
          <p:cNvCxnSpPr>
            <a:cxnSpLocks/>
          </p:cNvCxnSpPr>
          <p:nvPr/>
        </p:nvCxnSpPr>
        <p:spPr>
          <a:xfrm flipH="1">
            <a:off x="4019426" y="524655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44BFE5-4522-5A46-9531-6EE713359CD2}"/>
              </a:ext>
            </a:extLst>
          </p:cNvPr>
          <p:cNvCxnSpPr>
            <a:cxnSpLocks/>
          </p:cNvCxnSpPr>
          <p:nvPr/>
        </p:nvCxnSpPr>
        <p:spPr>
          <a:xfrm flipH="1">
            <a:off x="2111375" y="5301343"/>
            <a:ext cx="181496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7C01E2-965D-E64C-814A-C91CC526D979}"/>
              </a:ext>
            </a:extLst>
          </p:cNvPr>
          <p:cNvCxnSpPr>
            <a:cxnSpLocks/>
          </p:cNvCxnSpPr>
          <p:nvPr/>
        </p:nvCxnSpPr>
        <p:spPr>
          <a:xfrm flipH="1">
            <a:off x="4057526" y="5301343"/>
            <a:ext cx="320799"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70CD73E-6F38-0B7D-899B-9BA31F517962}"/>
              </a:ext>
            </a:extLst>
          </p:cNvPr>
          <p:cNvSpPr txBox="1"/>
          <p:nvPr/>
        </p:nvSpPr>
        <p:spPr>
          <a:xfrm>
            <a:off x="2714826" y="3840271"/>
            <a:ext cx="1204176" cy="646331"/>
          </a:xfrm>
          <a:prstGeom prst="rect">
            <a:avLst/>
          </a:prstGeom>
          <a:noFill/>
        </p:spPr>
        <p:txBody>
          <a:bodyPr wrap="none" rtlCol="0">
            <a:spAutoFit/>
          </a:bodyPr>
          <a:lstStyle/>
          <a:p>
            <a:r>
              <a:rPr lang="en-US" dirty="0"/>
              <a:t>1600,</a:t>
            </a:r>
          </a:p>
          <a:p>
            <a:r>
              <a:rPr lang="en-US" dirty="0"/>
              <a:t>~33 years</a:t>
            </a:r>
          </a:p>
        </p:txBody>
      </p:sp>
      <p:sp>
        <p:nvSpPr>
          <p:cNvPr id="22" name="TextBox 21">
            <a:extLst>
              <a:ext uri="{FF2B5EF4-FFF2-40B4-BE49-F238E27FC236}">
                <a16:creationId xmlns:a16="http://schemas.microsoft.com/office/drawing/2014/main" id="{995A0607-3916-79C7-7AE7-9334165A3081}"/>
              </a:ext>
            </a:extLst>
          </p:cNvPr>
          <p:cNvSpPr txBox="1"/>
          <p:nvPr/>
        </p:nvSpPr>
        <p:spPr>
          <a:xfrm>
            <a:off x="738295" y="4229362"/>
            <a:ext cx="1204176" cy="646331"/>
          </a:xfrm>
          <a:prstGeom prst="rect">
            <a:avLst/>
          </a:prstGeom>
          <a:noFill/>
        </p:spPr>
        <p:txBody>
          <a:bodyPr wrap="none" rtlCol="0">
            <a:spAutoFit/>
          </a:bodyPr>
          <a:lstStyle/>
          <a:p>
            <a:r>
              <a:rPr lang="en-US" dirty="0"/>
              <a:t>400 BC,</a:t>
            </a:r>
          </a:p>
          <a:p>
            <a:r>
              <a:rPr lang="en-US" dirty="0"/>
              <a:t>~25 years</a:t>
            </a:r>
          </a:p>
        </p:txBody>
      </p:sp>
    </p:spTree>
    <p:extLst>
      <p:ext uri="{BB962C8B-B14F-4D97-AF65-F5344CB8AC3E}">
        <p14:creationId xmlns:p14="http://schemas.microsoft.com/office/powerpoint/2010/main" val="30169441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BD16A-FDDB-3E13-1FDA-0C92D96224CF}"/>
            </a:ext>
          </a:extLst>
        </p:cNvPr>
        <p:cNvGrpSpPr/>
        <p:nvPr/>
      </p:nvGrpSpPr>
      <p:grpSpPr>
        <a:xfrm>
          <a:off x="0" y="0"/>
          <a:ext cx="0" cy="0"/>
          <a:chOff x="0" y="0"/>
          <a:chExt cx="0" cy="0"/>
        </a:xfrm>
      </p:grpSpPr>
      <p:pic>
        <p:nvPicPr>
          <p:cNvPr id="3" name="Picture 2" descr="A graph of growth and decline&#10;&#10;AI-generated content may be incorrect.">
            <a:extLst>
              <a:ext uri="{FF2B5EF4-FFF2-40B4-BE49-F238E27FC236}">
                <a16:creationId xmlns:a16="http://schemas.microsoft.com/office/drawing/2014/main" id="{D5AF9DE1-DCDF-DEA9-B759-FB3C7EE456D4}"/>
              </a:ext>
            </a:extLst>
          </p:cNvPr>
          <p:cNvPicPr>
            <a:picLocks noChangeAspect="1"/>
          </p:cNvPicPr>
          <p:nvPr/>
        </p:nvPicPr>
        <p:blipFill>
          <a:blip r:embed="rId2"/>
          <a:stretch>
            <a:fillRect/>
          </a:stretch>
        </p:blipFill>
        <p:spPr>
          <a:xfrm>
            <a:off x="4247401" y="679032"/>
            <a:ext cx="7080688" cy="5756182"/>
          </a:xfrm>
          <a:prstGeom prst="rect">
            <a:avLst/>
          </a:prstGeom>
        </p:spPr>
      </p:pic>
      <p:sp>
        <p:nvSpPr>
          <p:cNvPr id="5" name="Oval 4">
            <a:extLst>
              <a:ext uri="{FF2B5EF4-FFF2-40B4-BE49-F238E27FC236}">
                <a16:creationId xmlns:a16="http://schemas.microsoft.com/office/drawing/2014/main" id="{BBB3910B-B2BF-7E0D-8B22-1A3C4E71ED9A}"/>
              </a:ext>
            </a:extLst>
          </p:cNvPr>
          <p:cNvSpPr/>
          <p:nvPr/>
        </p:nvSpPr>
        <p:spPr>
          <a:xfrm>
            <a:off x="2753216" y="3557123"/>
            <a:ext cx="120316" cy="111993"/>
          </a:xfrm>
          <a:prstGeom prst="ellipse">
            <a:avLst/>
          </a:prstGeom>
          <a:solidFill>
            <a:srgbClr val="2B92FF">
              <a:alpha val="31373"/>
            </a:srgbClr>
          </a:solidFill>
          <a:ln>
            <a:solidFill>
              <a:srgbClr val="2B9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1711FA6-6441-52A7-15D6-F323A0E9D155}"/>
              </a:ext>
            </a:extLst>
          </p:cNvPr>
          <p:cNvCxnSpPr>
            <a:cxnSpLocks/>
          </p:cNvCxnSpPr>
          <p:nvPr/>
        </p:nvCxnSpPr>
        <p:spPr>
          <a:xfrm flipH="1">
            <a:off x="54133" y="5149573"/>
            <a:ext cx="1793762"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8385CDD-AE1E-5E7F-0342-869C3547DC13}"/>
              </a:ext>
            </a:extLst>
          </p:cNvPr>
          <p:cNvSpPr/>
          <p:nvPr/>
        </p:nvSpPr>
        <p:spPr>
          <a:xfrm>
            <a:off x="773466" y="3946214"/>
            <a:ext cx="120316" cy="111993"/>
          </a:xfrm>
          <a:prstGeom prst="ellipse">
            <a:avLst/>
          </a:prstGeom>
          <a:solidFill>
            <a:srgbClr val="2B92FF">
              <a:alpha val="31373"/>
            </a:srgbClr>
          </a:solidFill>
          <a:ln>
            <a:solidFill>
              <a:srgbClr val="2B9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5241AC-A696-2B66-E7AC-441494C4F504}"/>
              </a:ext>
            </a:extLst>
          </p:cNvPr>
          <p:cNvSpPr txBox="1"/>
          <p:nvPr/>
        </p:nvSpPr>
        <p:spPr>
          <a:xfrm>
            <a:off x="2488363" y="5168959"/>
            <a:ext cx="697627" cy="369332"/>
          </a:xfrm>
          <a:prstGeom prst="rect">
            <a:avLst/>
          </a:prstGeom>
          <a:noFill/>
        </p:spPr>
        <p:txBody>
          <a:bodyPr wrap="none" rtlCol="0">
            <a:spAutoFit/>
          </a:bodyPr>
          <a:lstStyle/>
          <a:p>
            <a:r>
              <a:rPr lang="en-US" dirty="0"/>
              <a:t>1600</a:t>
            </a:r>
          </a:p>
        </p:txBody>
      </p:sp>
      <p:sp>
        <p:nvSpPr>
          <p:cNvPr id="10" name="TextBox 9">
            <a:extLst>
              <a:ext uri="{FF2B5EF4-FFF2-40B4-BE49-F238E27FC236}">
                <a16:creationId xmlns:a16="http://schemas.microsoft.com/office/drawing/2014/main" id="{E560596F-37EA-2FBF-C90B-74C7087E1841}"/>
              </a:ext>
            </a:extLst>
          </p:cNvPr>
          <p:cNvSpPr txBox="1"/>
          <p:nvPr/>
        </p:nvSpPr>
        <p:spPr>
          <a:xfrm>
            <a:off x="292450" y="5168959"/>
            <a:ext cx="954107" cy="369332"/>
          </a:xfrm>
          <a:prstGeom prst="rect">
            <a:avLst/>
          </a:prstGeom>
          <a:noFill/>
        </p:spPr>
        <p:txBody>
          <a:bodyPr wrap="none" rtlCol="0">
            <a:spAutoFit/>
          </a:bodyPr>
          <a:lstStyle/>
          <a:p>
            <a:r>
              <a:rPr lang="en-US" dirty="0"/>
              <a:t>400 BC</a:t>
            </a:r>
          </a:p>
        </p:txBody>
      </p:sp>
      <p:cxnSp>
        <p:nvCxnSpPr>
          <p:cNvPr id="11" name="Straight Connector 10">
            <a:extLst>
              <a:ext uri="{FF2B5EF4-FFF2-40B4-BE49-F238E27FC236}">
                <a16:creationId xmlns:a16="http://schemas.microsoft.com/office/drawing/2014/main" id="{8445B307-89EB-2A28-E299-7CE3CACAD69A}"/>
              </a:ext>
            </a:extLst>
          </p:cNvPr>
          <p:cNvCxnSpPr>
            <a:cxnSpLocks/>
          </p:cNvCxnSpPr>
          <p:nvPr/>
        </p:nvCxnSpPr>
        <p:spPr>
          <a:xfrm flipH="1">
            <a:off x="1806733" y="509478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576811-1E8B-68FB-A57B-B2928D6814CD}"/>
              </a:ext>
            </a:extLst>
          </p:cNvPr>
          <p:cNvCxnSpPr>
            <a:cxnSpLocks/>
          </p:cNvCxnSpPr>
          <p:nvPr/>
        </p:nvCxnSpPr>
        <p:spPr>
          <a:xfrm flipH="1">
            <a:off x="1940990" y="509478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FB7A67-E231-5515-6577-049E26B97A8D}"/>
              </a:ext>
            </a:extLst>
          </p:cNvPr>
          <p:cNvCxnSpPr>
            <a:cxnSpLocks/>
          </p:cNvCxnSpPr>
          <p:nvPr/>
        </p:nvCxnSpPr>
        <p:spPr>
          <a:xfrm flipH="1">
            <a:off x="3754245" y="509478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BC4253-88AB-7054-6944-AF76019227A5}"/>
              </a:ext>
            </a:extLst>
          </p:cNvPr>
          <p:cNvCxnSpPr>
            <a:cxnSpLocks/>
          </p:cNvCxnSpPr>
          <p:nvPr/>
        </p:nvCxnSpPr>
        <p:spPr>
          <a:xfrm flipH="1">
            <a:off x="3888502" y="509478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A26D4E-012B-DA78-9DAE-8EA8828BE962}"/>
              </a:ext>
            </a:extLst>
          </p:cNvPr>
          <p:cNvCxnSpPr>
            <a:cxnSpLocks/>
          </p:cNvCxnSpPr>
          <p:nvPr/>
        </p:nvCxnSpPr>
        <p:spPr>
          <a:xfrm flipH="1">
            <a:off x="1980451" y="5149573"/>
            <a:ext cx="181496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678E7D-6EBD-F091-B0B9-E966BE4B6BE1}"/>
              </a:ext>
            </a:extLst>
          </p:cNvPr>
          <p:cNvCxnSpPr>
            <a:cxnSpLocks/>
          </p:cNvCxnSpPr>
          <p:nvPr/>
        </p:nvCxnSpPr>
        <p:spPr>
          <a:xfrm flipH="1">
            <a:off x="3926602" y="5149573"/>
            <a:ext cx="320799"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C77BDB1-2BEC-5618-CF8B-01478EF192EA}"/>
              </a:ext>
            </a:extLst>
          </p:cNvPr>
          <p:cNvSpPr txBox="1"/>
          <p:nvPr/>
        </p:nvSpPr>
        <p:spPr>
          <a:xfrm>
            <a:off x="2583902" y="3688501"/>
            <a:ext cx="1204176" cy="646331"/>
          </a:xfrm>
          <a:prstGeom prst="rect">
            <a:avLst/>
          </a:prstGeom>
          <a:noFill/>
        </p:spPr>
        <p:txBody>
          <a:bodyPr wrap="none" rtlCol="0">
            <a:spAutoFit/>
          </a:bodyPr>
          <a:lstStyle/>
          <a:p>
            <a:r>
              <a:rPr lang="en-US" dirty="0"/>
              <a:t>1600,</a:t>
            </a:r>
          </a:p>
          <a:p>
            <a:r>
              <a:rPr lang="en-US" dirty="0"/>
              <a:t>~33 years</a:t>
            </a:r>
          </a:p>
        </p:txBody>
      </p:sp>
      <p:sp>
        <p:nvSpPr>
          <p:cNvPr id="22" name="TextBox 21">
            <a:extLst>
              <a:ext uri="{FF2B5EF4-FFF2-40B4-BE49-F238E27FC236}">
                <a16:creationId xmlns:a16="http://schemas.microsoft.com/office/drawing/2014/main" id="{6F54EE09-F912-6EE0-988D-8F9D4466711E}"/>
              </a:ext>
            </a:extLst>
          </p:cNvPr>
          <p:cNvSpPr txBox="1"/>
          <p:nvPr/>
        </p:nvSpPr>
        <p:spPr>
          <a:xfrm>
            <a:off x="607371" y="4077592"/>
            <a:ext cx="1204176" cy="646331"/>
          </a:xfrm>
          <a:prstGeom prst="rect">
            <a:avLst/>
          </a:prstGeom>
          <a:noFill/>
        </p:spPr>
        <p:txBody>
          <a:bodyPr wrap="none" rtlCol="0">
            <a:spAutoFit/>
          </a:bodyPr>
          <a:lstStyle/>
          <a:p>
            <a:r>
              <a:rPr lang="en-US" dirty="0"/>
              <a:t>400 BC,</a:t>
            </a:r>
          </a:p>
          <a:p>
            <a:r>
              <a:rPr lang="en-US" dirty="0"/>
              <a:t>~25 years</a:t>
            </a:r>
          </a:p>
        </p:txBody>
      </p:sp>
      <p:cxnSp>
        <p:nvCxnSpPr>
          <p:cNvPr id="16" name="Straight Arrow Connector 15">
            <a:extLst>
              <a:ext uri="{FF2B5EF4-FFF2-40B4-BE49-F238E27FC236}">
                <a16:creationId xmlns:a16="http://schemas.microsoft.com/office/drawing/2014/main" id="{6C0BFF55-E06E-0635-CCB2-229AA34BA345}"/>
              </a:ext>
            </a:extLst>
          </p:cNvPr>
          <p:cNvCxnSpPr>
            <a:cxnSpLocks/>
          </p:cNvCxnSpPr>
          <p:nvPr/>
        </p:nvCxnSpPr>
        <p:spPr>
          <a:xfrm flipV="1">
            <a:off x="10347693" y="1371600"/>
            <a:ext cx="1253378" cy="6604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78269F-0EA3-E18A-BD54-CA9F19EF11E9}"/>
              </a:ext>
            </a:extLst>
          </p:cNvPr>
          <p:cNvCxnSpPr>
            <a:cxnSpLocks/>
          </p:cNvCxnSpPr>
          <p:nvPr/>
        </p:nvCxnSpPr>
        <p:spPr>
          <a:xfrm>
            <a:off x="10330722" y="2167467"/>
            <a:ext cx="1287319" cy="812800"/>
          </a:xfrm>
          <a:prstGeom prst="straightConnector1">
            <a:avLst/>
          </a:prstGeom>
          <a:ln w="57150">
            <a:solidFill>
              <a:srgbClr val="2B92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CD7F767-ECCB-04FF-0247-C6772CFAD91E}"/>
              </a:ext>
            </a:extLst>
          </p:cNvPr>
          <p:cNvSpPr txBox="1"/>
          <p:nvPr/>
        </p:nvSpPr>
        <p:spPr>
          <a:xfrm>
            <a:off x="320817" y="32701"/>
            <a:ext cx="11290270" cy="646331"/>
          </a:xfrm>
          <a:prstGeom prst="rect">
            <a:avLst/>
          </a:prstGeom>
          <a:noFill/>
        </p:spPr>
        <p:txBody>
          <a:bodyPr wrap="none" rtlCol="0">
            <a:spAutoFit/>
          </a:bodyPr>
          <a:lstStyle/>
          <a:p>
            <a:r>
              <a:rPr lang="en-US" sz="3600" dirty="0"/>
              <a:t>What will life expectancy in the next 50 years look like </a:t>
            </a:r>
          </a:p>
        </p:txBody>
      </p:sp>
    </p:spTree>
    <p:extLst>
      <p:ext uri="{BB962C8B-B14F-4D97-AF65-F5344CB8AC3E}">
        <p14:creationId xmlns:p14="http://schemas.microsoft.com/office/powerpoint/2010/main" val="33346243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5708D-175E-D55D-0663-5848C6C7A910}"/>
            </a:ext>
          </a:extLst>
        </p:cNvPr>
        <p:cNvGrpSpPr/>
        <p:nvPr/>
      </p:nvGrpSpPr>
      <p:grpSpPr>
        <a:xfrm>
          <a:off x="0" y="0"/>
          <a:ext cx="0" cy="0"/>
          <a:chOff x="0" y="0"/>
          <a:chExt cx="0" cy="0"/>
        </a:xfrm>
      </p:grpSpPr>
      <p:pic>
        <p:nvPicPr>
          <p:cNvPr id="3" name="Picture 2" descr="A graph of growth and decline&#10;&#10;AI-generated content may be incorrect.">
            <a:extLst>
              <a:ext uri="{FF2B5EF4-FFF2-40B4-BE49-F238E27FC236}">
                <a16:creationId xmlns:a16="http://schemas.microsoft.com/office/drawing/2014/main" id="{9C6B1E95-7633-47EA-4198-0FFDD6A1FA44}"/>
              </a:ext>
            </a:extLst>
          </p:cNvPr>
          <p:cNvPicPr>
            <a:picLocks noChangeAspect="1"/>
          </p:cNvPicPr>
          <p:nvPr/>
        </p:nvPicPr>
        <p:blipFill>
          <a:blip r:embed="rId3"/>
          <a:stretch>
            <a:fillRect/>
          </a:stretch>
        </p:blipFill>
        <p:spPr>
          <a:xfrm>
            <a:off x="4247401" y="679032"/>
            <a:ext cx="7080688" cy="5756182"/>
          </a:xfrm>
          <a:prstGeom prst="rect">
            <a:avLst/>
          </a:prstGeom>
        </p:spPr>
      </p:pic>
      <p:sp>
        <p:nvSpPr>
          <p:cNvPr id="5" name="Oval 4">
            <a:extLst>
              <a:ext uri="{FF2B5EF4-FFF2-40B4-BE49-F238E27FC236}">
                <a16:creationId xmlns:a16="http://schemas.microsoft.com/office/drawing/2014/main" id="{B322C3B0-FCFE-5B8F-3DD6-1B8987EB6B77}"/>
              </a:ext>
            </a:extLst>
          </p:cNvPr>
          <p:cNvSpPr/>
          <p:nvPr/>
        </p:nvSpPr>
        <p:spPr>
          <a:xfrm>
            <a:off x="2753216" y="3557123"/>
            <a:ext cx="120316" cy="111993"/>
          </a:xfrm>
          <a:prstGeom prst="ellipse">
            <a:avLst/>
          </a:prstGeom>
          <a:solidFill>
            <a:srgbClr val="2B92FF">
              <a:alpha val="31373"/>
            </a:srgbClr>
          </a:solidFill>
          <a:ln>
            <a:solidFill>
              <a:srgbClr val="2B9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BD992D6-8C01-E5E7-DC20-CC0150628027}"/>
              </a:ext>
            </a:extLst>
          </p:cNvPr>
          <p:cNvCxnSpPr>
            <a:cxnSpLocks/>
          </p:cNvCxnSpPr>
          <p:nvPr/>
        </p:nvCxnSpPr>
        <p:spPr>
          <a:xfrm flipH="1">
            <a:off x="54133" y="5149573"/>
            <a:ext cx="1793762"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4E19726-A83F-53F2-DD7C-43B19EAC9BF3}"/>
              </a:ext>
            </a:extLst>
          </p:cNvPr>
          <p:cNvSpPr/>
          <p:nvPr/>
        </p:nvSpPr>
        <p:spPr>
          <a:xfrm>
            <a:off x="773466" y="3946214"/>
            <a:ext cx="120316" cy="111993"/>
          </a:xfrm>
          <a:prstGeom prst="ellipse">
            <a:avLst/>
          </a:prstGeom>
          <a:solidFill>
            <a:srgbClr val="2B92FF">
              <a:alpha val="31373"/>
            </a:srgbClr>
          </a:solidFill>
          <a:ln>
            <a:solidFill>
              <a:srgbClr val="2B9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B248098-DE61-2008-AA92-9AB5058DB371}"/>
              </a:ext>
            </a:extLst>
          </p:cNvPr>
          <p:cNvSpPr txBox="1"/>
          <p:nvPr/>
        </p:nvSpPr>
        <p:spPr>
          <a:xfrm>
            <a:off x="2488363" y="5168959"/>
            <a:ext cx="697627" cy="369332"/>
          </a:xfrm>
          <a:prstGeom prst="rect">
            <a:avLst/>
          </a:prstGeom>
          <a:noFill/>
        </p:spPr>
        <p:txBody>
          <a:bodyPr wrap="none" rtlCol="0">
            <a:spAutoFit/>
          </a:bodyPr>
          <a:lstStyle/>
          <a:p>
            <a:r>
              <a:rPr lang="en-US" dirty="0"/>
              <a:t>1600</a:t>
            </a:r>
          </a:p>
        </p:txBody>
      </p:sp>
      <p:sp>
        <p:nvSpPr>
          <p:cNvPr id="10" name="TextBox 9">
            <a:extLst>
              <a:ext uri="{FF2B5EF4-FFF2-40B4-BE49-F238E27FC236}">
                <a16:creationId xmlns:a16="http://schemas.microsoft.com/office/drawing/2014/main" id="{F74285A7-A39B-1C8C-6E5C-FA91604D0F53}"/>
              </a:ext>
            </a:extLst>
          </p:cNvPr>
          <p:cNvSpPr txBox="1"/>
          <p:nvPr/>
        </p:nvSpPr>
        <p:spPr>
          <a:xfrm>
            <a:off x="292450" y="5168959"/>
            <a:ext cx="954107" cy="369332"/>
          </a:xfrm>
          <a:prstGeom prst="rect">
            <a:avLst/>
          </a:prstGeom>
          <a:noFill/>
        </p:spPr>
        <p:txBody>
          <a:bodyPr wrap="none" rtlCol="0">
            <a:spAutoFit/>
          </a:bodyPr>
          <a:lstStyle/>
          <a:p>
            <a:r>
              <a:rPr lang="en-US" dirty="0"/>
              <a:t>400 BC</a:t>
            </a:r>
          </a:p>
        </p:txBody>
      </p:sp>
      <p:cxnSp>
        <p:nvCxnSpPr>
          <p:cNvPr id="11" name="Straight Connector 10">
            <a:extLst>
              <a:ext uri="{FF2B5EF4-FFF2-40B4-BE49-F238E27FC236}">
                <a16:creationId xmlns:a16="http://schemas.microsoft.com/office/drawing/2014/main" id="{69DDDA21-47F9-04F3-0D94-9B37791E1D61}"/>
              </a:ext>
            </a:extLst>
          </p:cNvPr>
          <p:cNvCxnSpPr>
            <a:cxnSpLocks/>
          </p:cNvCxnSpPr>
          <p:nvPr/>
        </p:nvCxnSpPr>
        <p:spPr>
          <a:xfrm flipH="1">
            <a:off x="1806733" y="509478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2FD557-C935-5C4A-BF9C-645B78A82A18}"/>
              </a:ext>
            </a:extLst>
          </p:cNvPr>
          <p:cNvCxnSpPr>
            <a:cxnSpLocks/>
          </p:cNvCxnSpPr>
          <p:nvPr/>
        </p:nvCxnSpPr>
        <p:spPr>
          <a:xfrm flipH="1">
            <a:off x="1940990" y="509478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04770E-887B-04E1-EA99-B18E9AFA9591}"/>
              </a:ext>
            </a:extLst>
          </p:cNvPr>
          <p:cNvCxnSpPr>
            <a:cxnSpLocks/>
          </p:cNvCxnSpPr>
          <p:nvPr/>
        </p:nvCxnSpPr>
        <p:spPr>
          <a:xfrm flipH="1">
            <a:off x="3754245" y="509478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705C92-0008-9100-F070-5CC9DDB18915}"/>
              </a:ext>
            </a:extLst>
          </p:cNvPr>
          <p:cNvCxnSpPr>
            <a:cxnSpLocks/>
          </p:cNvCxnSpPr>
          <p:nvPr/>
        </p:nvCxnSpPr>
        <p:spPr>
          <a:xfrm flipH="1">
            <a:off x="3888502" y="5094781"/>
            <a:ext cx="85917" cy="10958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9C6C8-5998-9BB9-4056-08C46050C13F}"/>
              </a:ext>
            </a:extLst>
          </p:cNvPr>
          <p:cNvCxnSpPr>
            <a:cxnSpLocks/>
          </p:cNvCxnSpPr>
          <p:nvPr/>
        </p:nvCxnSpPr>
        <p:spPr>
          <a:xfrm flipH="1">
            <a:off x="1980451" y="5149573"/>
            <a:ext cx="181496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D17487-B385-B544-5E22-BF755A587F92}"/>
              </a:ext>
            </a:extLst>
          </p:cNvPr>
          <p:cNvCxnSpPr>
            <a:cxnSpLocks/>
          </p:cNvCxnSpPr>
          <p:nvPr/>
        </p:nvCxnSpPr>
        <p:spPr>
          <a:xfrm flipH="1">
            <a:off x="3926602" y="5149573"/>
            <a:ext cx="320799"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733882-4D5C-3D6B-D9CB-E745041A2456}"/>
              </a:ext>
            </a:extLst>
          </p:cNvPr>
          <p:cNvSpPr txBox="1"/>
          <p:nvPr/>
        </p:nvSpPr>
        <p:spPr>
          <a:xfrm>
            <a:off x="2583902" y="3688501"/>
            <a:ext cx="1204176" cy="646331"/>
          </a:xfrm>
          <a:prstGeom prst="rect">
            <a:avLst/>
          </a:prstGeom>
          <a:noFill/>
        </p:spPr>
        <p:txBody>
          <a:bodyPr wrap="none" rtlCol="0">
            <a:spAutoFit/>
          </a:bodyPr>
          <a:lstStyle/>
          <a:p>
            <a:r>
              <a:rPr lang="en-US" dirty="0"/>
              <a:t>1600,</a:t>
            </a:r>
          </a:p>
          <a:p>
            <a:r>
              <a:rPr lang="en-US" dirty="0"/>
              <a:t>~33 years</a:t>
            </a:r>
          </a:p>
        </p:txBody>
      </p:sp>
      <p:sp>
        <p:nvSpPr>
          <p:cNvPr id="22" name="TextBox 21">
            <a:extLst>
              <a:ext uri="{FF2B5EF4-FFF2-40B4-BE49-F238E27FC236}">
                <a16:creationId xmlns:a16="http://schemas.microsoft.com/office/drawing/2014/main" id="{07C76F52-A5DA-CB8C-03A0-506BF6F65E53}"/>
              </a:ext>
            </a:extLst>
          </p:cNvPr>
          <p:cNvSpPr txBox="1"/>
          <p:nvPr/>
        </p:nvSpPr>
        <p:spPr>
          <a:xfrm>
            <a:off x="607371" y="4077592"/>
            <a:ext cx="1204176" cy="646331"/>
          </a:xfrm>
          <a:prstGeom prst="rect">
            <a:avLst/>
          </a:prstGeom>
          <a:noFill/>
        </p:spPr>
        <p:txBody>
          <a:bodyPr wrap="none" rtlCol="0">
            <a:spAutoFit/>
          </a:bodyPr>
          <a:lstStyle/>
          <a:p>
            <a:r>
              <a:rPr lang="en-US" dirty="0"/>
              <a:t>400 BC,</a:t>
            </a:r>
          </a:p>
          <a:p>
            <a:r>
              <a:rPr lang="en-US" dirty="0"/>
              <a:t>~25 years</a:t>
            </a:r>
          </a:p>
        </p:txBody>
      </p:sp>
      <p:cxnSp>
        <p:nvCxnSpPr>
          <p:cNvPr id="16" name="Straight Arrow Connector 15">
            <a:extLst>
              <a:ext uri="{FF2B5EF4-FFF2-40B4-BE49-F238E27FC236}">
                <a16:creationId xmlns:a16="http://schemas.microsoft.com/office/drawing/2014/main" id="{04F961B8-10F4-232E-47F7-EC38D6DF7E73}"/>
              </a:ext>
            </a:extLst>
          </p:cNvPr>
          <p:cNvCxnSpPr>
            <a:cxnSpLocks/>
          </p:cNvCxnSpPr>
          <p:nvPr/>
        </p:nvCxnSpPr>
        <p:spPr>
          <a:xfrm flipV="1">
            <a:off x="10347693" y="1371600"/>
            <a:ext cx="1253378" cy="6604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000A37-451C-5A92-683E-429C7B675303}"/>
              </a:ext>
            </a:extLst>
          </p:cNvPr>
          <p:cNvCxnSpPr>
            <a:cxnSpLocks/>
          </p:cNvCxnSpPr>
          <p:nvPr/>
        </p:nvCxnSpPr>
        <p:spPr>
          <a:xfrm>
            <a:off x="10330722" y="2167467"/>
            <a:ext cx="1287319" cy="812800"/>
          </a:xfrm>
          <a:prstGeom prst="straightConnector1">
            <a:avLst/>
          </a:prstGeom>
          <a:ln w="57150">
            <a:solidFill>
              <a:srgbClr val="2B92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DD6282-43F7-BAA4-697A-BE67A932BD6C}"/>
              </a:ext>
            </a:extLst>
          </p:cNvPr>
          <p:cNvSpPr txBox="1"/>
          <p:nvPr/>
        </p:nvSpPr>
        <p:spPr>
          <a:xfrm>
            <a:off x="320817" y="32701"/>
            <a:ext cx="11085086" cy="646331"/>
          </a:xfrm>
          <a:prstGeom prst="rect">
            <a:avLst/>
          </a:prstGeom>
          <a:noFill/>
        </p:spPr>
        <p:txBody>
          <a:bodyPr wrap="none" rtlCol="0">
            <a:spAutoFit/>
          </a:bodyPr>
          <a:lstStyle/>
          <a:p>
            <a:r>
              <a:rPr lang="en-US" sz="3600" dirty="0"/>
              <a:t>How do we overcome health and lifespan </a:t>
            </a:r>
            <a:r>
              <a:rPr lang="en-US" sz="3600" b="1" dirty="0">
                <a:solidFill>
                  <a:srgbClr val="00B050"/>
                </a:solidFill>
              </a:rPr>
              <a:t>stagnation</a:t>
            </a:r>
          </a:p>
        </p:txBody>
      </p:sp>
      <p:pic>
        <p:nvPicPr>
          <p:cNvPr id="2" name="Picture 1" descr="A statue of a person holding a weight&#10;&#10;AI-generated content may be incorrect.">
            <a:extLst>
              <a:ext uri="{FF2B5EF4-FFF2-40B4-BE49-F238E27FC236}">
                <a16:creationId xmlns:a16="http://schemas.microsoft.com/office/drawing/2014/main" id="{D8CDDED9-D38A-17BC-0ED9-B2991CD39C3F}"/>
              </a:ext>
            </a:extLst>
          </p:cNvPr>
          <p:cNvPicPr>
            <a:picLocks noChangeAspect="1"/>
          </p:cNvPicPr>
          <p:nvPr/>
        </p:nvPicPr>
        <p:blipFill>
          <a:blip r:embed="rId4"/>
          <a:stretch>
            <a:fillRect/>
          </a:stretch>
        </p:blipFill>
        <p:spPr>
          <a:xfrm>
            <a:off x="1594196" y="1507127"/>
            <a:ext cx="1126850" cy="1883952"/>
          </a:xfrm>
          <a:prstGeom prst="rect">
            <a:avLst/>
          </a:prstGeom>
        </p:spPr>
      </p:pic>
      <p:pic>
        <p:nvPicPr>
          <p:cNvPr id="4" name="Picture 3">
            <a:extLst>
              <a:ext uri="{FF2B5EF4-FFF2-40B4-BE49-F238E27FC236}">
                <a16:creationId xmlns:a16="http://schemas.microsoft.com/office/drawing/2014/main" id="{36C72E54-9047-AA5D-87D9-22F22654759E}"/>
              </a:ext>
            </a:extLst>
          </p:cNvPr>
          <p:cNvPicPr>
            <a:picLocks noChangeAspect="1"/>
          </p:cNvPicPr>
          <p:nvPr/>
        </p:nvPicPr>
        <p:blipFill>
          <a:blip r:embed="rId5"/>
          <a:stretch>
            <a:fillRect/>
          </a:stretch>
        </p:blipFill>
        <p:spPr>
          <a:xfrm>
            <a:off x="141386" y="1530067"/>
            <a:ext cx="1342316" cy="1883952"/>
          </a:xfrm>
          <a:prstGeom prst="rect">
            <a:avLst/>
          </a:prstGeom>
        </p:spPr>
      </p:pic>
    </p:spTree>
    <p:extLst>
      <p:ext uri="{BB962C8B-B14F-4D97-AF65-F5344CB8AC3E}">
        <p14:creationId xmlns:p14="http://schemas.microsoft.com/office/powerpoint/2010/main" val="32793669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EA33C4-1DE5-829D-502E-811AB7439B46}"/>
              </a:ext>
            </a:extLst>
          </p:cNvPr>
          <p:cNvSpPr txBox="1"/>
          <p:nvPr/>
        </p:nvSpPr>
        <p:spPr>
          <a:xfrm>
            <a:off x="2137797" y="918275"/>
            <a:ext cx="7916405" cy="1569660"/>
          </a:xfrm>
          <a:prstGeom prst="rect">
            <a:avLst/>
          </a:prstGeom>
          <a:noFill/>
        </p:spPr>
        <p:txBody>
          <a:bodyPr wrap="square">
            <a:spAutoFit/>
          </a:bodyPr>
          <a:lstStyle/>
          <a:p>
            <a:r>
              <a:rPr lang="en-US" sz="3200" dirty="0"/>
              <a:t>Biomarkers will allow us not only to measure the progress in our own health journey</a:t>
            </a:r>
            <a:endParaRPr lang="en-US" sz="3200" b="1" dirty="0">
              <a:solidFill>
                <a:srgbClr val="00B050"/>
              </a:solidFill>
            </a:endParaRPr>
          </a:p>
        </p:txBody>
      </p:sp>
      <p:sp>
        <p:nvSpPr>
          <p:cNvPr id="3" name="TextBox 2">
            <a:extLst>
              <a:ext uri="{FF2B5EF4-FFF2-40B4-BE49-F238E27FC236}">
                <a16:creationId xmlns:a16="http://schemas.microsoft.com/office/drawing/2014/main" id="{E9457717-6CEE-8763-5DF4-C9E2779A13B6}"/>
              </a:ext>
            </a:extLst>
          </p:cNvPr>
          <p:cNvSpPr txBox="1"/>
          <p:nvPr/>
        </p:nvSpPr>
        <p:spPr>
          <a:xfrm>
            <a:off x="2137797" y="3240438"/>
            <a:ext cx="7916405" cy="1569660"/>
          </a:xfrm>
          <a:prstGeom prst="rect">
            <a:avLst/>
          </a:prstGeom>
          <a:noFill/>
        </p:spPr>
        <p:txBody>
          <a:bodyPr wrap="square">
            <a:spAutoFit/>
          </a:bodyPr>
          <a:lstStyle/>
          <a:p>
            <a:r>
              <a:rPr lang="en-US" sz="3200" dirty="0"/>
              <a:t>But also our progress in the critical human endeavor of increasing </a:t>
            </a:r>
            <a:r>
              <a:rPr lang="en-US" sz="3200" b="1" dirty="0">
                <a:solidFill>
                  <a:srgbClr val="00B050"/>
                </a:solidFill>
              </a:rPr>
              <a:t>health and life span</a:t>
            </a:r>
          </a:p>
        </p:txBody>
      </p:sp>
    </p:spTree>
    <p:extLst>
      <p:ext uri="{BB962C8B-B14F-4D97-AF65-F5344CB8AC3E}">
        <p14:creationId xmlns:p14="http://schemas.microsoft.com/office/powerpoint/2010/main" val="1088130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11BAD-43AD-AC3A-7843-1B5C368B8475}"/>
              </a:ext>
            </a:extLst>
          </p:cNvPr>
          <p:cNvSpPr txBox="1"/>
          <p:nvPr/>
        </p:nvSpPr>
        <p:spPr>
          <a:xfrm>
            <a:off x="2137797" y="1178332"/>
            <a:ext cx="7916405" cy="1077218"/>
          </a:xfrm>
          <a:prstGeom prst="rect">
            <a:avLst/>
          </a:prstGeom>
          <a:noFill/>
        </p:spPr>
        <p:txBody>
          <a:bodyPr wrap="square">
            <a:spAutoFit/>
          </a:bodyPr>
          <a:lstStyle/>
          <a:p>
            <a:r>
              <a:rPr lang="en-US" sz="3200" dirty="0"/>
              <a:t>There is an urgent need to overcome health and lifespan </a:t>
            </a:r>
            <a:r>
              <a:rPr lang="en-US" sz="3200" b="1" dirty="0">
                <a:solidFill>
                  <a:srgbClr val="00B050"/>
                </a:solidFill>
              </a:rPr>
              <a:t>stagnation</a:t>
            </a:r>
          </a:p>
        </p:txBody>
      </p:sp>
    </p:spTree>
    <p:extLst>
      <p:ext uri="{BB962C8B-B14F-4D97-AF65-F5344CB8AC3E}">
        <p14:creationId xmlns:p14="http://schemas.microsoft.com/office/powerpoint/2010/main" val="3892126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F409C64-84F1-3F67-D36B-B1E3196AE8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152C66-6313-5624-5C69-501B6881F113}"/>
              </a:ext>
            </a:extLst>
          </p:cNvPr>
          <p:cNvSpPr txBox="1"/>
          <p:nvPr/>
        </p:nvSpPr>
        <p:spPr>
          <a:xfrm>
            <a:off x="3047011" y="2274838"/>
            <a:ext cx="6097978" cy="2308324"/>
          </a:xfrm>
          <a:prstGeom prst="rect">
            <a:avLst/>
          </a:prstGeom>
          <a:noFill/>
        </p:spPr>
        <p:txBody>
          <a:bodyPr wrap="square">
            <a:spAutoFit/>
          </a:bodyPr>
          <a:lstStyle/>
          <a:p>
            <a:pPr algn="ctr"/>
            <a:r>
              <a:rPr lang="en-US" sz="3600" dirty="0"/>
              <a:t>We can measure quantities (</a:t>
            </a:r>
            <a:r>
              <a:rPr lang="en-US" sz="3600" b="1" dirty="0">
                <a:solidFill>
                  <a:srgbClr val="00B050"/>
                </a:solidFill>
              </a:rPr>
              <a:t>biomarkers</a:t>
            </a:r>
            <a:r>
              <a:rPr lang="en-US" sz="3600" dirty="0"/>
              <a:t>), and they likely can help us to estimate </a:t>
            </a:r>
            <a:r>
              <a:rPr lang="en-US" sz="3600" b="1" dirty="0">
                <a:solidFill>
                  <a:srgbClr val="00B050"/>
                </a:solidFill>
              </a:rPr>
              <a:t>longevity</a:t>
            </a:r>
            <a:r>
              <a:rPr lang="en-US" sz="3600" dirty="0"/>
              <a:t> and </a:t>
            </a:r>
            <a:r>
              <a:rPr lang="en-US" sz="3600" b="1" dirty="0" err="1">
                <a:solidFill>
                  <a:srgbClr val="00B050"/>
                </a:solidFill>
              </a:rPr>
              <a:t>healthspan</a:t>
            </a:r>
            <a:endParaRPr lang="en-US" sz="3600" b="1" dirty="0">
              <a:solidFill>
                <a:srgbClr val="00B050"/>
              </a:solidFill>
            </a:endParaRPr>
          </a:p>
        </p:txBody>
      </p:sp>
    </p:spTree>
    <p:extLst>
      <p:ext uri="{BB962C8B-B14F-4D97-AF65-F5344CB8AC3E}">
        <p14:creationId xmlns:p14="http://schemas.microsoft.com/office/powerpoint/2010/main" val="29969683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45E594-8583-457A-324D-5B443645E4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4AEE1D-AE0B-494F-A0F5-AB41BA4C5E1E}"/>
              </a:ext>
            </a:extLst>
          </p:cNvPr>
          <p:cNvSpPr txBox="1"/>
          <p:nvPr/>
        </p:nvSpPr>
        <p:spPr>
          <a:xfrm>
            <a:off x="3047011" y="2274838"/>
            <a:ext cx="6097978" cy="1754326"/>
          </a:xfrm>
          <a:prstGeom prst="rect">
            <a:avLst/>
          </a:prstGeom>
          <a:noFill/>
        </p:spPr>
        <p:txBody>
          <a:bodyPr wrap="square">
            <a:spAutoFit/>
          </a:bodyPr>
          <a:lstStyle/>
          <a:p>
            <a:pPr algn="ctr"/>
            <a:r>
              <a:rPr lang="en-US" sz="3600" dirty="0"/>
              <a:t>But can we measure quantities that indicate and predict a </a:t>
            </a:r>
            <a:r>
              <a:rPr lang="en-US" sz="3600" b="1" dirty="0">
                <a:solidFill>
                  <a:srgbClr val="00B050"/>
                </a:solidFill>
              </a:rPr>
              <a:t>life</a:t>
            </a:r>
            <a:r>
              <a:rPr lang="en-US" sz="3600" dirty="0"/>
              <a:t> worth </a:t>
            </a:r>
            <a:r>
              <a:rPr lang="en-US" sz="3600" b="1" dirty="0">
                <a:solidFill>
                  <a:srgbClr val="00B050"/>
                </a:solidFill>
              </a:rPr>
              <a:t>living</a:t>
            </a:r>
            <a:r>
              <a:rPr lang="en-US" sz="3600" dirty="0"/>
              <a:t>?</a:t>
            </a:r>
            <a:endParaRPr lang="en-US" sz="3600" b="1" dirty="0">
              <a:solidFill>
                <a:srgbClr val="00B050"/>
              </a:solidFill>
            </a:endParaRPr>
          </a:p>
        </p:txBody>
      </p:sp>
    </p:spTree>
    <p:extLst>
      <p:ext uri="{BB962C8B-B14F-4D97-AF65-F5344CB8AC3E}">
        <p14:creationId xmlns:p14="http://schemas.microsoft.com/office/powerpoint/2010/main" val="34016776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57A62-E1A6-BC33-1982-CB73E6E9FF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CBAA86-AF90-04A9-0118-8196EFE91B54}"/>
              </a:ext>
            </a:extLst>
          </p:cNvPr>
          <p:cNvSpPr txBox="1"/>
          <p:nvPr/>
        </p:nvSpPr>
        <p:spPr>
          <a:xfrm>
            <a:off x="406501" y="2483315"/>
            <a:ext cx="10450552" cy="1200329"/>
          </a:xfrm>
          <a:prstGeom prst="rect">
            <a:avLst/>
          </a:prstGeom>
          <a:noFill/>
        </p:spPr>
        <p:txBody>
          <a:bodyPr wrap="square">
            <a:spAutoFit/>
          </a:bodyPr>
          <a:lstStyle/>
          <a:p>
            <a:pPr algn="l">
              <a:buNone/>
            </a:pPr>
            <a:r>
              <a:rPr lang="en-US" sz="3600" i="1" dirty="0">
                <a:effectLst/>
                <a:latin typeface="Arial" panose="020B0604020202020204" pitchFamily="34" charset="0"/>
              </a:rPr>
              <a:t>You have years ahead of you, and I want those years to be filled with </a:t>
            </a:r>
            <a:r>
              <a:rPr lang="en-US" sz="3600" b="1" i="1" dirty="0">
                <a:solidFill>
                  <a:srgbClr val="00B050"/>
                </a:solidFill>
                <a:effectLst/>
                <a:latin typeface="Arial" panose="020B0604020202020204" pitchFamily="34" charset="0"/>
              </a:rPr>
              <a:t>health</a:t>
            </a:r>
            <a:r>
              <a:rPr lang="en-US" sz="3600" i="1" dirty="0">
                <a:effectLst/>
                <a:latin typeface="Arial" panose="020B0604020202020204" pitchFamily="34" charset="0"/>
              </a:rPr>
              <a:t> and </a:t>
            </a:r>
            <a:r>
              <a:rPr lang="en-US" sz="3600" b="1" i="1" dirty="0">
                <a:solidFill>
                  <a:srgbClr val="00B050"/>
                </a:solidFill>
                <a:effectLst/>
                <a:latin typeface="Arial" panose="020B0604020202020204" pitchFamily="34" charset="0"/>
              </a:rPr>
              <a:t>happiness</a:t>
            </a:r>
            <a:endParaRPr lang="en-US" sz="3600" i="1" dirty="0">
              <a:effectLst/>
              <a:latin typeface="Arial" panose="020B0604020202020204" pitchFamily="34" charset="0"/>
            </a:endParaRPr>
          </a:p>
        </p:txBody>
      </p:sp>
    </p:spTree>
    <p:extLst>
      <p:ext uri="{BB962C8B-B14F-4D97-AF65-F5344CB8AC3E}">
        <p14:creationId xmlns:p14="http://schemas.microsoft.com/office/powerpoint/2010/main" val="13162812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F1ED-ADA7-9C7B-DC30-6E07B9C099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3F3D5A-1841-65EC-DFC4-BA19F1F90956}"/>
              </a:ext>
            </a:extLst>
          </p:cNvPr>
          <p:cNvSpPr txBox="1"/>
          <p:nvPr/>
        </p:nvSpPr>
        <p:spPr>
          <a:xfrm>
            <a:off x="3047011" y="2767280"/>
            <a:ext cx="6097978" cy="1323439"/>
          </a:xfrm>
          <a:prstGeom prst="rect">
            <a:avLst/>
          </a:prstGeom>
          <a:noFill/>
        </p:spPr>
        <p:txBody>
          <a:bodyPr wrap="square">
            <a:spAutoFit/>
          </a:bodyPr>
          <a:lstStyle/>
          <a:p>
            <a:pPr algn="ctr"/>
            <a:r>
              <a:rPr lang="en-US" sz="8000" b="1" dirty="0"/>
              <a:t>Thank you</a:t>
            </a:r>
            <a:endParaRPr lang="en-US" sz="8000" b="1" dirty="0">
              <a:solidFill>
                <a:srgbClr val="00B050"/>
              </a:solidFill>
            </a:endParaRPr>
          </a:p>
        </p:txBody>
      </p:sp>
    </p:spTree>
    <p:extLst>
      <p:ext uri="{BB962C8B-B14F-4D97-AF65-F5344CB8AC3E}">
        <p14:creationId xmlns:p14="http://schemas.microsoft.com/office/powerpoint/2010/main" val="22047909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B1ADAD-9BA0-B296-D5C5-D87998654BF6}"/>
              </a:ext>
            </a:extLst>
          </p:cNvPr>
          <p:cNvSpPr txBox="1"/>
          <p:nvPr/>
        </p:nvSpPr>
        <p:spPr>
          <a:xfrm>
            <a:off x="914400" y="1198605"/>
            <a:ext cx="10469597" cy="3416320"/>
          </a:xfrm>
          <a:prstGeom prst="rect">
            <a:avLst/>
          </a:prstGeom>
          <a:noFill/>
        </p:spPr>
        <p:txBody>
          <a:bodyPr wrap="none" rtlCol="0">
            <a:spAutoFit/>
          </a:bodyPr>
          <a:lstStyle/>
          <a:p>
            <a:r>
              <a:rPr lang="en-US" dirty="0"/>
              <a:t>TODO:</a:t>
            </a:r>
          </a:p>
          <a:p>
            <a:endParaRPr lang="en-US" dirty="0"/>
          </a:p>
          <a:p>
            <a:r>
              <a:rPr lang="en-US" dirty="0"/>
              <a:t>Bring it back to Grip </a:t>
            </a:r>
            <a:r>
              <a:rPr lang="en-US" dirty="0" err="1"/>
              <a:t>Strenght</a:t>
            </a:r>
            <a:r>
              <a:rPr lang="en-US" dirty="0"/>
              <a:t>, blood pressure, cholesterol, the basics</a:t>
            </a:r>
          </a:p>
          <a:p>
            <a:r>
              <a:rPr lang="en-US" dirty="0"/>
              <a:t>Add any evaluation of Whoop </a:t>
            </a:r>
            <a:r>
              <a:rPr lang="en-US" dirty="0" err="1"/>
              <a:t>healthspan</a:t>
            </a:r>
            <a:endParaRPr lang="en-US" dirty="0"/>
          </a:p>
          <a:p>
            <a:r>
              <a:rPr lang="en-US" dirty="0"/>
              <a:t>Add another wearable?</a:t>
            </a:r>
          </a:p>
          <a:p>
            <a:r>
              <a:rPr lang="en-US" dirty="0"/>
              <a:t>Delete second age biomarker paper</a:t>
            </a:r>
          </a:p>
          <a:p>
            <a:r>
              <a:rPr lang="en-US" dirty="0"/>
              <a:t>Show that organ specific data matters</a:t>
            </a:r>
          </a:p>
          <a:p>
            <a:r>
              <a:rPr lang="en-US" dirty="0"/>
              <a:t>Show that there are RCTs where they use these </a:t>
            </a:r>
            <a:r>
              <a:rPr lang="en-US" dirty="0" err="1"/>
              <a:t>biomarkes</a:t>
            </a:r>
            <a:r>
              <a:rPr lang="en-US" dirty="0"/>
              <a:t> as endpoints, so that they actually matter</a:t>
            </a:r>
          </a:p>
          <a:p>
            <a:endParaRPr lang="en-US" dirty="0"/>
          </a:p>
          <a:p>
            <a:endParaRPr lang="en-US" dirty="0"/>
          </a:p>
          <a:p>
            <a:r>
              <a:rPr lang="en-US" dirty="0"/>
              <a:t>AI</a:t>
            </a:r>
          </a:p>
          <a:p>
            <a:r>
              <a:rPr lang="en-US" dirty="0"/>
              <a:t>Bring it back to lifespan and age rates over time</a:t>
            </a:r>
          </a:p>
        </p:txBody>
      </p:sp>
    </p:spTree>
    <p:extLst>
      <p:ext uri="{BB962C8B-B14F-4D97-AF65-F5344CB8AC3E}">
        <p14:creationId xmlns:p14="http://schemas.microsoft.com/office/powerpoint/2010/main" val="20864105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5D23-6ABE-D40C-0967-36311B6AD7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F3534E-43EC-53B0-943E-ABB366352450}"/>
              </a:ext>
            </a:extLst>
          </p:cNvPr>
          <p:cNvSpPr txBox="1"/>
          <p:nvPr/>
        </p:nvSpPr>
        <p:spPr>
          <a:xfrm>
            <a:off x="3047011" y="2767280"/>
            <a:ext cx="6097978" cy="3785652"/>
          </a:xfrm>
          <a:prstGeom prst="rect">
            <a:avLst/>
          </a:prstGeom>
          <a:noFill/>
        </p:spPr>
        <p:txBody>
          <a:bodyPr wrap="square">
            <a:spAutoFit/>
          </a:bodyPr>
          <a:lstStyle/>
          <a:p>
            <a:pPr algn="ctr"/>
            <a:r>
              <a:rPr lang="en-US" sz="8000" b="1" dirty="0"/>
              <a:t>EXTRA SLIDES NOT USED</a:t>
            </a:r>
            <a:endParaRPr lang="en-US" sz="8000" b="1" dirty="0">
              <a:solidFill>
                <a:srgbClr val="00B050"/>
              </a:solidFill>
            </a:endParaRPr>
          </a:p>
        </p:txBody>
      </p:sp>
    </p:spTree>
    <p:extLst>
      <p:ext uri="{BB962C8B-B14F-4D97-AF65-F5344CB8AC3E}">
        <p14:creationId xmlns:p14="http://schemas.microsoft.com/office/powerpoint/2010/main" val="2486385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1D8D6A-0A86-3299-FB7C-E7D47E7A05F5}"/>
              </a:ext>
            </a:extLst>
          </p:cNvPr>
          <p:cNvSpPr txBox="1"/>
          <p:nvPr/>
        </p:nvSpPr>
        <p:spPr>
          <a:xfrm>
            <a:off x="2345497" y="3008044"/>
            <a:ext cx="7501004" cy="2185214"/>
          </a:xfrm>
          <a:prstGeom prst="rect">
            <a:avLst/>
          </a:prstGeom>
          <a:noFill/>
        </p:spPr>
        <p:txBody>
          <a:bodyPr wrap="square">
            <a:spAutoFit/>
          </a:bodyPr>
          <a:lstStyle/>
          <a:p>
            <a:r>
              <a:rPr lang="en-US" sz="3600" b="1" i="0" dirty="0">
                <a:solidFill>
                  <a:srgbClr val="000000"/>
                </a:solidFill>
                <a:effectLst/>
                <a:latin typeface="Times"/>
              </a:rPr>
              <a:t>44.</a:t>
            </a:r>
            <a:r>
              <a:rPr lang="en-US" sz="3600" b="0" i="0" dirty="0">
                <a:solidFill>
                  <a:srgbClr val="000000"/>
                </a:solidFill>
                <a:effectLst/>
                <a:latin typeface="Times"/>
              </a:rPr>
              <a:t> Persons who are naturally very fat are apt to </a:t>
            </a:r>
            <a:r>
              <a:rPr lang="en-US" sz="3600" b="1" i="0" dirty="0">
                <a:solidFill>
                  <a:srgbClr val="00B050"/>
                </a:solidFill>
                <a:effectLst/>
                <a:latin typeface="Times"/>
              </a:rPr>
              <a:t>die earlier </a:t>
            </a:r>
            <a:r>
              <a:rPr lang="en-US" sz="3600" b="0" i="0" dirty="0">
                <a:solidFill>
                  <a:srgbClr val="000000"/>
                </a:solidFill>
                <a:effectLst/>
                <a:latin typeface="Times"/>
              </a:rPr>
              <a:t>than those who are slender.</a:t>
            </a:r>
            <a:br>
              <a:rPr lang="en-US" sz="2800" dirty="0"/>
            </a:br>
            <a:endParaRPr lang="en-US" sz="2800" dirty="0"/>
          </a:p>
        </p:txBody>
      </p:sp>
      <p:sp>
        <p:nvSpPr>
          <p:cNvPr id="5" name="TextBox 4">
            <a:extLst>
              <a:ext uri="{FF2B5EF4-FFF2-40B4-BE49-F238E27FC236}">
                <a16:creationId xmlns:a16="http://schemas.microsoft.com/office/drawing/2014/main" id="{912BAACB-BAAD-123E-E23B-7E8DDC2A81D5}"/>
              </a:ext>
            </a:extLst>
          </p:cNvPr>
          <p:cNvSpPr txBox="1"/>
          <p:nvPr/>
        </p:nvSpPr>
        <p:spPr>
          <a:xfrm>
            <a:off x="7910186" y="6121257"/>
            <a:ext cx="6100174" cy="246221"/>
          </a:xfrm>
          <a:prstGeom prst="rect">
            <a:avLst/>
          </a:prstGeom>
          <a:noFill/>
        </p:spPr>
        <p:txBody>
          <a:bodyPr wrap="square">
            <a:spAutoFit/>
          </a:bodyPr>
          <a:lstStyle/>
          <a:p>
            <a:r>
              <a:rPr lang="en-US" sz="1000" i="0" dirty="0">
                <a:solidFill>
                  <a:srgbClr val="000000"/>
                </a:solidFill>
                <a:effectLst/>
                <a:latin typeface="Times"/>
              </a:rPr>
              <a:t>Aphorisms, By Hippocrates, Written 400 B.C.E, Translated by Francis Adams</a:t>
            </a:r>
            <a:endParaRPr lang="en-US" sz="1000" dirty="0"/>
          </a:p>
        </p:txBody>
      </p:sp>
      <p:sp>
        <p:nvSpPr>
          <p:cNvPr id="6" name="TextBox 5">
            <a:extLst>
              <a:ext uri="{FF2B5EF4-FFF2-40B4-BE49-F238E27FC236}">
                <a16:creationId xmlns:a16="http://schemas.microsoft.com/office/drawing/2014/main" id="{7E1CB1F8-3AE1-2ED4-A7ED-ECE822CD035A}"/>
              </a:ext>
            </a:extLst>
          </p:cNvPr>
          <p:cNvSpPr txBox="1"/>
          <p:nvPr/>
        </p:nvSpPr>
        <p:spPr>
          <a:xfrm>
            <a:off x="4497644" y="1033223"/>
            <a:ext cx="3196709" cy="1446550"/>
          </a:xfrm>
          <a:prstGeom prst="rect">
            <a:avLst/>
          </a:prstGeom>
          <a:noFill/>
        </p:spPr>
        <p:txBody>
          <a:bodyPr wrap="none" rtlCol="0">
            <a:spAutoFit/>
          </a:bodyPr>
          <a:lstStyle/>
          <a:p>
            <a:pPr algn="ctr"/>
            <a:r>
              <a:rPr lang="en-US" sz="4400" i="1" dirty="0"/>
              <a:t>Aphorisms</a:t>
            </a:r>
          </a:p>
          <a:p>
            <a:pPr algn="ctr"/>
            <a:r>
              <a:rPr lang="en-US" sz="4400" dirty="0"/>
              <a:t>Hippocrates</a:t>
            </a:r>
          </a:p>
        </p:txBody>
      </p:sp>
      <p:sp>
        <p:nvSpPr>
          <p:cNvPr id="7" name="TextBox 6">
            <a:extLst>
              <a:ext uri="{FF2B5EF4-FFF2-40B4-BE49-F238E27FC236}">
                <a16:creationId xmlns:a16="http://schemas.microsoft.com/office/drawing/2014/main" id="{E4658402-BD39-F30A-7650-077651E96425}"/>
              </a:ext>
            </a:extLst>
          </p:cNvPr>
          <p:cNvSpPr txBox="1"/>
          <p:nvPr/>
        </p:nvSpPr>
        <p:spPr>
          <a:xfrm>
            <a:off x="429504" y="556169"/>
            <a:ext cx="3147015" cy="2308324"/>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400 BC</a:t>
            </a:r>
          </a:p>
          <a:p>
            <a:r>
              <a:rPr lang="en-US" sz="3600" dirty="0">
                <a:latin typeface="Times New Roman" panose="02020603050405020304" pitchFamily="18" charset="0"/>
                <a:cs typeface="Times New Roman" panose="02020603050405020304" pitchFamily="18" charset="0"/>
              </a:rPr>
              <a:t>Life expectancy</a:t>
            </a:r>
          </a:p>
          <a:p>
            <a:r>
              <a:rPr lang="en-US" sz="3600" dirty="0">
                <a:latin typeface="Times New Roman" panose="02020603050405020304" pitchFamily="18" charset="0"/>
                <a:cs typeface="Times New Roman" panose="02020603050405020304" pitchFamily="18" charset="0"/>
              </a:rPr>
              <a:t>~25 years</a:t>
            </a:r>
          </a:p>
          <a:p>
            <a:endParaRPr lang="en-US" sz="3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DECB868-2804-8F5A-DD41-5CE13AD5954F}"/>
              </a:ext>
            </a:extLst>
          </p:cNvPr>
          <p:cNvSpPr txBox="1"/>
          <p:nvPr/>
        </p:nvSpPr>
        <p:spPr>
          <a:xfrm>
            <a:off x="7910186" y="6367478"/>
            <a:ext cx="2710999" cy="246221"/>
          </a:xfrm>
          <a:prstGeom prst="rect">
            <a:avLst/>
          </a:prstGeom>
          <a:noFill/>
        </p:spPr>
        <p:txBody>
          <a:bodyPr wrap="none" rtlCol="0">
            <a:spAutoFit/>
          </a:bodyPr>
          <a:lstStyle/>
          <a:p>
            <a:r>
              <a:rPr lang="en-US" sz="1000" dirty="0"/>
              <a:t>Life expectancy, Cambridge University press</a:t>
            </a:r>
          </a:p>
        </p:txBody>
      </p:sp>
    </p:spTree>
    <p:extLst>
      <p:ext uri="{BB962C8B-B14F-4D97-AF65-F5344CB8AC3E}">
        <p14:creationId xmlns:p14="http://schemas.microsoft.com/office/powerpoint/2010/main" val="38330959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A5537-2EB6-C084-7526-8D9474F30E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98D8AA-A1B0-1F60-B848-B113E2B2BB9C}"/>
              </a:ext>
            </a:extLst>
          </p:cNvPr>
          <p:cNvSpPr txBox="1"/>
          <p:nvPr/>
        </p:nvSpPr>
        <p:spPr>
          <a:xfrm>
            <a:off x="3047011" y="2767280"/>
            <a:ext cx="6097978" cy="3785652"/>
          </a:xfrm>
          <a:prstGeom prst="rect">
            <a:avLst/>
          </a:prstGeom>
          <a:noFill/>
        </p:spPr>
        <p:txBody>
          <a:bodyPr wrap="square">
            <a:spAutoFit/>
          </a:bodyPr>
          <a:lstStyle/>
          <a:p>
            <a:pPr algn="ctr"/>
            <a:r>
              <a:rPr lang="en-US" sz="8000" b="1"/>
              <a:t>EXTRA SLIDES NOT USED</a:t>
            </a:r>
            <a:endParaRPr lang="en-US" sz="8000" b="1" dirty="0">
              <a:solidFill>
                <a:srgbClr val="00B050"/>
              </a:solidFill>
            </a:endParaRPr>
          </a:p>
        </p:txBody>
      </p:sp>
    </p:spTree>
    <p:extLst>
      <p:ext uri="{BB962C8B-B14F-4D97-AF65-F5344CB8AC3E}">
        <p14:creationId xmlns:p14="http://schemas.microsoft.com/office/powerpoint/2010/main" val="34987978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B685C-E4A9-85BC-C1E9-0C14BC9EED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443333-67D2-40E2-6FDF-5468F6440B94}"/>
              </a:ext>
            </a:extLst>
          </p:cNvPr>
          <p:cNvSpPr txBox="1"/>
          <p:nvPr/>
        </p:nvSpPr>
        <p:spPr>
          <a:xfrm>
            <a:off x="3047011" y="2767280"/>
            <a:ext cx="6097978" cy="3785652"/>
          </a:xfrm>
          <a:prstGeom prst="rect">
            <a:avLst/>
          </a:prstGeom>
          <a:noFill/>
        </p:spPr>
        <p:txBody>
          <a:bodyPr wrap="square">
            <a:spAutoFit/>
          </a:bodyPr>
          <a:lstStyle/>
          <a:p>
            <a:pPr algn="ctr"/>
            <a:r>
              <a:rPr lang="en-US" sz="8000" b="1"/>
              <a:t>EXTRA SLIDES NOT USED</a:t>
            </a:r>
            <a:endParaRPr lang="en-US" sz="8000" b="1" dirty="0">
              <a:solidFill>
                <a:srgbClr val="00B050"/>
              </a:solidFill>
            </a:endParaRPr>
          </a:p>
        </p:txBody>
      </p:sp>
    </p:spTree>
    <p:extLst>
      <p:ext uri="{BB962C8B-B14F-4D97-AF65-F5344CB8AC3E}">
        <p14:creationId xmlns:p14="http://schemas.microsoft.com/office/powerpoint/2010/main" val="23940471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0E90-88AA-FB60-F126-266D7ADB0C86}"/>
              </a:ext>
            </a:extLst>
          </p:cNvPr>
          <p:cNvSpPr>
            <a:spLocks noGrp="1"/>
          </p:cNvSpPr>
          <p:nvPr>
            <p:ph type="title"/>
          </p:nvPr>
        </p:nvSpPr>
        <p:spPr/>
        <p:txBody>
          <a:bodyPr/>
          <a:lstStyle/>
          <a:p>
            <a:r>
              <a:rPr lang="en-US" dirty="0"/>
              <a:t>Life expectancy, 2023</a:t>
            </a:r>
          </a:p>
        </p:txBody>
      </p:sp>
      <p:pic>
        <p:nvPicPr>
          <p:cNvPr id="6" name="Content Placeholder 5" descr="A map of the world&#10;&#10;AI-generated content may be incorrect.">
            <a:extLst>
              <a:ext uri="{FF2B5EF4-FFF2-40B4-BE49-F238E27FC236}">
                <a16:creationId xmlns:a16="http://schemas.microsoft.com/office/drawing/2014/main" id="{06283685-D82E-796D-ACAF-C4D3B0CE3A89}"/>
              </a:ext>
            </a:extLst>
          </p:cNvPr>
          <p:cNvPicPr>
            <a:picLocks noGrp="1" noChangeAspect="1"/>
          </p:cNvPicPr>
          <p:nvPr>
            <p:ph idx="1"/>
          </p:nvPr>
        </p:nvPicPr>
        <p:blipFill>
          <a:blip r:embed="rId2"/>
          <a:stretch>
            <a:fillRect/>
          </a:stretch>
        </p:blipFill>
        <p:spPr>
          <a:xfrm>
            <a:off x="1845775" y="1799272"/>
            <a:ext cx="8271850" cy="4351338"/>
          </a:xfrm>
        </p:spPr>
      </p:pic>
      <p:pic>
        <p:nvPicPr>
          <p:cNvPr id="7" name="Picture 6">
            <a:extLst>
              <a:ext uri="{FF2B5EF4-FFF2-40B4-BE49-F238E27FC236}">
                <a16:creationId xmlns:a16="http://schemas.microsoft.com/office/drawing/2014/main" id="{A29133E0-6E96-9ACC-E28F-FE7EC4F1540A}"/>
              </a:ext>
            </a:extLst>
          </p:cNvPr>
          <p:cNvPicPr>
            <a:picLocks noChangeAspect="1"/>
          </p:cNvPicPr>
          <p:nvPr/>
        </p:nvPicPr>
        <p:blipFill>
          <a:blip r:embed="rId3"/>
          <a:stretch>
            <a:fillRect/>
          </a:stretch>
        </p:blipFill>
        <p:spPr>
          <a:xfrm>
            <a:off x="9306299" y="2968821"/>
            <a:ext cx="2885701" cy="920357"/>
          </a:xfrm>
          <a:prstGeom prst="rect">
            <a:avLst/>
          </a:prstGeom>
        </p:spPr>
      </p:pic>
      <p:sp>
        <p:nvSpPr>
          <p:cNvPr id="14" name="TextBox 13">
            <a:extLst>
              <a:ext uri="{FF2B5EF4-FFF2-40B4-BE49-F238E27FC236}">
                <a16:creationId xmlns:a16="http://schemas.microsoft.com/office/drawing/2014/main" id="{367CB36D-9530-ED9E-4855-39F696A09E70}"/>
              </a:ext>
            </a:extLst>
          </p:cNvPr>
          <p:cNvSpPr txBox="1"/>
          <p:nvPr/>
        </p:nvSpPr>
        <p:spPr>
          <a:xfrm>
            <a:off x="10637437" y="6482715"/>
            <a:ext cx="739305" cy="246221"/>
          </a:xfrm>
          <a:prstGeom prst="rect">
            <a:avLst/>
          </a:prstGeom>
          <a:noFill/>
        </p:spPr>
        <p:txBody>
          <a:bodyPr wrap="none" rtlCol="0">
            <a:spAutoFit/>
          </a:bodyPr>
          <a:lstStyle/>
          <a:p>
            <a:r>
              <a:rPr lang="en-US" sz="1000" dirty="0"/>
              <a:t>Wikipedia</a:t>
            </a:r>
          </a:p>
        </p:txBody>
      </p:sp>
    </p:spTree>
    <p:extLst>
      <p:ext uri="{BB962C8B-B14F-4D97-AF65-F5344CB8AC3E}">
        <p14:creationId xmlns:p14="http://schemas.microsoft.com/office/powerpoint/2010/main" val="15565023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BC8CAB3-55F0-A009-82CB-BC139D863305}"/>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94FC7E17-5F91-3E7B-6D46-1434B80AFC9F}"/>
              </a:ext>
            </a:extLst>
          </p:cNvPr>
          <p:cNvSpPr>
            <a:spLocks noGrp="1"/>
          </p:cNvSpPr>
          <p:nvPr>
            <p:ph type="title"/>
          </p:nvPr>
        </p:nvSpPr>
        <p:spPr/>
        <p:txBody>
          <a:bodyPr/>
          <a:lstStyle/>
          <a:p>
            <a:r>
              <a:rPr lang="en-US" dirty="0"/>
              <a:t>But what is a life worth living</a:t>
            </a:r>
          </a:p>
        </p:txBody>
      </p:sp>
      <p:sp>
        <p:nvSpPr>
          <p:cNvPr id="4" name="Text Placeholder 3">
            <a:extLst>
              <a:ext uri="{FF2B5EF4-FFF2-40B4-BE49-F238E27FC236}">
                <a16:creationId xmlns:a16="http://schemas.microsoft.com/office/drawing/2014/main" id="{0EDAB129-574B-7D5C-16E3-E8F6FE5D0C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88708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C852DA1-64D0-7BAA-DB8D-5058E620BB24}"/>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065D8D3A-571C-EF48-EE6E-875CA93228B8}"/>
              </a:ext>
            </a:extLst>
          </p:cNvPr>
          <p:cNvSpPr>
            <a:spLocks noGrp="1"/>
          </p:cNvSpPr>
          <p:nvPr>
            <p:ph type="title"/>
          </p:nvPr>
        </p:nvSpPr>
        <p:spPr/>
        <p:txBody>
          <a:bodyPr/>
          <a:lstStyle/>
          <a:p>
            <a:r>
              <a:rPr lang="en-US" dirty="0"/>
              <a:t>What is a life of </a:t>
            </a:r>
            <a:r>
              <a:rPr lang="en-US" b="1" dirty="0"/>
              <a:t>thriving</a:t>
            </a:r>
          </a:p>
        </p:txBody>
      </p:sp>
      <p:sp>
        <p:nvSpPr>
          <p:cNvPr id="4" name="Text Placeholder 3">
            <a:extLst>
              <a:ext uri="{FF2B5EF4-FFF2-40B4-BE49-F238E27FC236}">
                <a16:creationId xmlns:a16="http://schemas.microsoft.com/office/drawing/2014/main" id="{EA23B9B0-B747-D295-0088-57FC49CDAE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80756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60FB7DF-773C-0C51-DD90-53B510000B3F}"/>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6B74122B-B537-19A2-2162-95DA56FB90E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96AAE76-F4BA-91B8-88C0-3F5B95D2A7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85102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1048BA-E982-BE0B-9B60-9BED9FE0F7A5}"/>
              </a:ext>
            </a:extLst>
          </p:cNvPr>
          <p:cNvPicPr>
            <a:picLocks noChangeAspect="1"/>
          </p:cNvPicPr>
          <p:nvPr/>
        </p:nvPicPr>
        <p:blipFill>
          <a:blip r:embed="rId2"/>
          <a:stretch>
            <a:fillRect/>
          </a:stretch>
        </p:blipFill>
        <p:spPr>
          <a:xfrm>
            <a:off x="2209800" y="1989874"/>
            <a:ext cx="7772400" cy="2878251"/>
          </a:xfrm>
          <a:prstGeom prst="rect">
            <a:avLst/>
          </a:prstGeom>
        </p:spPr>
      </p:pic>
    </p:spTree>
    <p:extLst>
      <p:ext uri="{BB962C8B-B14F-4D97-AF65-F5344CB8AC3E}">
        <p14:creationId xmlns:p14="http://schemas.microsoft.com/office/powerpoint/2010/main" val="22995058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04D9A5-AAD8-2335-7F60-512F879F1679}"/>
              </a:ext>
            </a:extLst>
          </p:cNvPr>
          <p:cNvSpPr txBox="1"/>
          <p:nvPr/>
        </p:nvSpPr>
        <p:spPr>
          <a:xfrm>
            <a:off x="3476297" y="2368999"/>
            <a:ext cx="6101254" cy="1583126"/>
          </a:xfrm>
          <a:prstGeom prst="rect">
            <a:avLst/>
          </a:prstGeom>
          <a:noFill/>
        </p:spPr>
        <p:txBody>
          <a:bodyPr wrap="square">
            <a:spAutoFit/>
          </a:bodyPr>
          <a:lstStyle/>
          <a:p>
            <a:pPr algn="l" fontAlgn="t">
              <a:lnSpc>
                <a:spcPts val="2700"/>
              </a:lnSpc>
              <a:buNone/>
            </a:pPr>
            <a:r>
              <a:rPr lang="en-US" sz="5000" b="0" i="0" dirty="0" err="1">
                <a:effectLst/>
                <a:latin typeface="Arial" panose="020B0604020202020204" pitchFamily="34" charset="0"/>
                <a:cs typeface="Arial" panose="020B0604020202020204" pitchFamily="34" charset="0"/>
              </a:rPr>
              <a:t>bi·o·mark·er</a:t>
            </a:r>
            <a:endParaRPr lang="en-US" sz="5000" b="0" i="0" dirty="0">
              <a:effectLst/>
              <a:latin typeface="Arial" panose="020B0604020202020204" pitchFamily="34" charset="0"/>
              <a:cs typeface="Arial" panose="020B0604020202020204" pitchFamily="34" charset="0"/>
            </a:endParaRPr>
          </a:p>
          <a:p>
            <a:pPr algn="l" fontAlgn="t">
              <a:lnSpc>
                <a:spcPts val="2700"/>
              </a:lnSpc>
              <a:buNone/>
            </a:pPr>
            <a:endParaRPr lang="en-US" sz="5000" dirty="0">
              <a:latin typeface="Arial" panose="020B0604020202020204" pitchFamily="34" charset="0"/>
              <a:cs typeface="Arial" panose="020B0604020202020204" pitchFamily="34" charset="0"/>
            </a:endParaRPr>
          </a:p>
          <a:p>
            <a:pPr fontAlgn="t">
              <a:lnSpc>
                <a:spcPts val="2700"/>
              </a:lnSpc>
            </a:pPr>
            <a:r>
              <a:rPr lang="en-US" sz="5000" b="0" i="0" dirty="0">
                <a:effectLst/>
                <a:latin typeface="Arial" panose="020B0604020202020204" pitchFamily="34" charset="0"/>
                <a:cs typeface="Arial" panose="020B0604020202020204" pitchFamily="34" charset="0"/>
              </a:rPr>
              <a:t>/ˈ</a:t>
            </a:r>
            <a:r>
              <a:rPr lang="en-US" sz="5000" b="0" i="0" dirty="0" err="1">
                <a:effectLst/>
                <a:latin typeface="Arial" panose="020B0604020202020204" pitchFamily="34" charset="0"/>
                <a:cs typeface="Arial" panose="020B0604020202020204" pitchFamily="34" charset="0"/>
              </a:rPr>
              <a:t>bīōˌmärkər</a:t>
            </a:r>
            <a:r>
              <a:rPr lang="en-US" sz="5000" b="0" i="0" dirty="0">
                <a:effectLst/>
                <a:latin typeface="Arial" panose="020B0604020202020204" pitchFamily="34" charset="0"/>
                <a:cs typeface="Arial" panose="020B0604020202020204" pitchFamily="34" charset="0"/>
              </a:rPr>
              <a:t>/</a:t>
            </a:r>
          </a:p>
          <a:p>
            <a:pPr algn="l" fontAlgn="t">
              <a:lnSpc>
                <a:spcPts val="2700"/>
              </a:lnSpc>
              <a:buNone/>
            </a:pPr>
            <a:endParaRPr lang="en-US" sz="50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62581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13F20B-B0C8-7C17-73A1-B2E307D7BE01}"/>
              </a:ext>
            </a:extLst>
          </p:cNvPr>
          <p:cNvSpPr txBox="1"/>
          <p:nvPr/>
        </p:nvSpPr>
        <p:spPr>
          <a:xfrm>
            <a:off x="1454046" y="2488367"/>
            <a:ext cx="6083717" cy="369332"/>
          </a:xfrm>
          <a:prstGeom prst="rect">
            <a:avLst/>
          </a:prstGeom>
          <a:noFill/>
        </p:spPr>
        <p:txBody>
          <a:bodyPr wrap="none" rtlCol="0">
            <a:spAutoFit/>
          </a:bodyPr>
          <a:lstStyle/>
          <a:p>
            <a:r>
              <a:rPr lang="en-US" dirty="0"/>
              <a:t>1935 Caloric restriction in rats is seen to increase lifespan</a:t>
            </a:r>
          </a:p>
        </p:txBody>
      </p:sp>
    </p:spTree>
    <p:extLst>
      <p:ext uri="{BB962C8B-B14F-4D97-AF65-F5344CB8AC3E}">
        <p14:creationId xmlns:p14="http://schemas.microsoft.com/office/powerpoint/2010/main" val="14146116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3DE4BA-5313-D4E7-EF5E-2E8E7C99CCDB}"/>
              </a:ext>
            </a:extLst>
          </p:cNvPr>
          <p:cNvPicPr>
            <a:picLocks noChangeAspect="1"/>
          </p:cNvPicPr>
          <p:nvPr/>
        </p:nvPicPr>
        <p:blipFill>
          <a:blip r:embed="rId2"/>
          <a:stretch>
            <a:fillRect/>
          </a:stretch>
        </p:blipFill>
        <p:spPr>
          <a:xfrm>
            <a:off x="2209800" y="804895"/>
            <a:ext cx="7772400" cy="5248210"/>
          </a:xfrm>
          <a:prstGeom prst="rect">
            <a:avLst/>
          </a:prstGeom>
        </p:spPr>
      </p:pic>
    </p:spTree>
    <p:extLst>
      <p:ext uri="{BB962C8B-B14F-4D97-AF65-F5344CB8AC3E}">
        <p14:creationId xmlns:p14="http://schemas.microsoft.com/office/powerpoint/2010/main" val="357228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F35A54-CCC9-56AF-C596-1050A1F30956}"/>
              </a:ext>
            </a:extLst>
          </p:cNvPr>
          <p:cNvSpPr txBox="1"/>
          <p:nvPr/>
        </p:nvSpPr>
        <p:spPr>
          <a:xfrm>
            <a:off x="1426024" y="2828835"/>
            <a:ext cx="8466082" cy="1200329"/>
          </a:xfrm>
          <a:prstGeom prst="rect">
            <a:avLst/>
          </a:prstGeom>
          <a:noFill/>
        </p:spPr>
        <p:txBody>
          <a:bodyPr wrap="square">
            <a:spAutoFit/>
          </a:bodyPr>
          <a:lstStyle/>
          <a:p>
            <a:pPr algn="l">
              <a:buNone/>
            </a:pPr>
            <a:r>
              <a:rPr lang="en-US" sz="3600" b="0" i="0" dirty="0">
                <a:effectLst/>
                <a:latin typeface="Arial" panose="020B0604020202020204" pitchFamily="34" charset="0"/>
              </a:rPr>
              <a:t>You can tell a lot about </a:t>
            </a:r>
            <a:r>
              <a:rPr lang="en-US" sz="3600" b="1" i="0" dirty="0">
                <a:solidFill>
                  <a:srgbClr val="00B050"/>
                </a:solidFill>
                <a:effectLst/>
                <a:latin typeface="Arial" panose="020B0604020202020204" pitchFamily="34" charset="0"/>
              </a:rPr>
              <a:t>health</a:t>
            </a:r>
            <a:r>
              <a:rPr lang="en-US" sz="3600" b="0" i="0" dirty="0">
                <a:effectLst/>
                <a:latin typeface="Arial" panose="020B0604020202020204" pitchFamily="34" charset="0"/>
              </a:rPr>
              <a:t> even before you do invasive tests</a:t>
            </a:r>
            <a:endParaRPr lang="en-US" sz="3600" b="1" i="0" dirty="0">
              <a:solidFill>
                <a:srgbClr val="00B050"/>
              </a:solidFill>
              <a:effectLst/>
              <a:latin typeface="Arial" panose="020B0604020202020204" pitchFamily="34" charset="0"/>
            </a:endParaRPr>
          </a:p>
        </p:txBody>
      </p:sp>
    </p:spTree>
    <p:extLst>
      <p:ext uri="{BB962C8B-B14F-4D97-AF65-F5344CB8AC3E}">
        <p14:creationId xmlns:p14="http://schemas.microsoft.com/office/powerpoint/2010/main" val="38341415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449264-146F-9EA2-E9EE-19E3D0A080E9}"/>
              </a:ext>
            </a:extLst>
          </p:cNvPr>
          <p:cNvSpPr txBox="1"/>
          <p:nvPr/>
        </p:nvSpPr>
        <p:spPr>
          <a:xfrm>
            <a:off x="1858780" y="2338466"/>
            <a:ext cx="3300968" cy="2031325"/>
          </a:xfrm>
          <a:prstGeom prst="rect">
            <a:avLst/>
          </a:prstGeom>
          <a:noFill/>
        </p:spPr>
        <p:txBody>
          <a:bodyPr wrap="none" rtlCol="0">
            <a:spAutoFit/>
          </a:bodyPr>
          <a:lstStyle/>
          <a:p>
            <a:r>
              <a:rPr lang="en-US" dirty="0"/>
              <a:t>Epigenetic Clock</a:t>
            </a:r>
          </a:p>
          <a:p>
            <a:endParaRPr lang="en-US" dirty="0"/>
          </a:p>
          <a:p>
            <a:r>
              <a:rPr lang="en-US" dirty="0"/>
              <a:t>Jim Kirkland Aging</a:t>
            </a:r>
          </a:p>
          <a:p>
            <a:endParaRPr lang="en-US" dirty="0"/>
          </a:p>
          <a:p>
            <a:r>
              <a:rPr lang="en-US" dirty="0"/>
              <a:t>American Federation for Aging</a:t>
            </a:r>
          </a:p>
          <a:p>
            <a:endParaRPr lang="en-US" dirty="0"/>
          </a:p>
          <a:p>
            <a:r>
              <a:rPr lang="en-US" dirty="0"/>
              <a:t>Buck </a:t>
            </a:r>
          </a:p>
        </p:txBody>
      </p:sp>
    </p:spTree>
    <p:extLst>
      <p:ext uri="{BB962C8B-B14F-4D97-AF65-F5344CB8AC3E}">
        <p14:creationId xmlns:p14="http://schemas.microsoft.com/office/powerpoint/2010/main" val="25059118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BBC6A-D68B-A212-D611-281A88DF94EA}"/>
              </a:ext>
            </a:extLst>
          </p:cNvPr>
          <p:cNvPicPr>
            <a:picLocks noChangeAspect="1"/>
          </p:cNvPicPr>
          <p:nvPr/>
        </p:nvPicPr>
        <p:blipFill>
          <a:blip r:embed="rId2"/>
          <a:stretch>
            <a:fillRect/>
          </a:stretch>
        </p:blipFill>
        <p:spPr>
          <a:xfrm>
            <a:off x="2209800" y="636256"/>
            <a:ext cx="7772400" cy="5585488"/>
          </a:xfrm>
          <a:prstGeom prst="rect">
            <a:avLst/>
          </a:prstGeom>
        </p:spPr>
      </p:pic>
    </p:spTree>
    <p:extLst>
      <p:ext uri="{BB962C8B-B14F-4D97-AF65-F5344CB8AC3E}">
        <p14:creationId xmlns:p14="http://schemas.microsoft.com/office/powerpoint/2010/main" val="326150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5742F3-1EB7-78BF-63DB-F01FEB0BE429}"/>
              </a:ext>
            </a:extLst>
          </p:cNvPr>
          <p:cNvSpPr txBox="1"/>
          <p:nvPr/>
        </p:nvSpPr>
        <p:spPr>
          <a:xfrm>
            <a:off x="3050498" y="3248081"/>
            <a:ext cx="6100996" cy="369332"/>
          </a:xfrm>
          <a:prstGeom prst="rect">
            <a:avLst/>
          </a:prstGeom>
          <a:noFill/>
        </p:spPr>
        <p:txBody>
          <a:bodyPr wrap="square">
            <a:spAutoFit/>
          </a:bodyPr>
          <a:lstStyle/>
          <a:p>
            <a:r>
              <a:rPr lang="en-US" dirty="0"/>
              <a:t>https://</a:t>
            </a:r>
            <a:r>
              <a:rPr lang="en-US" dirty="0" err="1"/>
              <a:t>einsteinmed.edu</a:t>
            </a:r>
            <a:r>
              <a:rPr lang="en-US" dirty="0"/>
              <a:t>/faculty/484/</a:t>
            </a:r>
            <a:r>
              <a:rPr lang="en-US" dirty="0" err="1"/>
              <a:t>nir-barzilai</a:t>
            </a:r>
            <a:endParaRPr lang="en-US" dirty="0"/>
          </a:p>
        </p:txBody>
      </p:sp>
    </p:spTree>
    <p:extLst>
      <p:ext uri="{BB962C8B-B14F-4D97-AF65-F5344CB8AC3E}">
        <p14:creationId xmlns:p14="http://schemas.microsoft.com/office/powerpoint/2010/main" val="3213759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EC333-848F-D8A7-102D-09B29D7A3270}"/>
              </a:ext>
            </a:extLst>
          </p:cNvPr>
          <p:cNvSpPr txBox="1"/>
          <p:nvPr/>
        </p:nvSpPr>
        <p:spPr>
          <a:xfrm>
            <a:off x="794479" y="3537679"/>
            <a:ext cx="2428870" cy="1200329"/>
          </a:xfrm>
          <a:prstGeom prst="rect">
            <a:avLst/>
          </a:prstGeom>
          <a:noFill/>
        </p:spPr>
        <p:txBody>
          <a:bodyPr wrap="none" rtlCol="0">
            <a:spAutoFit/>
          </a:bodyPr>
          <a:lstStyle/>
          <a:p>
            <a:r>
              <a:rPr lang="en-US" dirty="0"/>
              <a:t>Response biomarkers</a:t>
            </a:r>
          </a:p>
          <a:p>
            <a:endParaRPr lang="en-US" dirty="0"/>
          </a:p>
          <a:p>
            <a:r>
              <a:rPr lang="en-US" dirty="0"/>
              <a:t>Prognostic</a:t>
            </a:r>
          </a:p>
          <a:p>
            <a:endParaRPr lang="en-US" dirty="0"/>
          </a:p>
        </p:txBody>
      </p:sp>
    </p:spTree>
    <p:extLst>
      <p:ext uri="{BB962C8B-B14F-4D97-AF65-F5344CB8AC3E}">
        <p14:creationId xmlns:p14="http://schemas.microsoft.com/office/powerpoint/2010/main" val="28902967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FF3B1B-BD5D-EC0A-0ACE-6615D8A4E79D}"/>
              </a:ext>
            </a:extLst>
          </p:cNvPr>
          <p:cNvPicPr>
            <a:picLocks noChangeAspect="1"/>
          </p:cNvPicPr>
          <p:nvPr/>
        </p:nvPicPr>
        <p:blipFill>
          <a:blip r:embed="rId2"/>
          <a:stretch>
            <a:fillRect/>
          </a:stretch>
        </p:blipFill>
        <p:spPr>
          <a:xfrm>
            <a:off x="2209800" y="146339"/>
            <a:ext cx="7772400" cy="6565322"/>
          </a:xfrm>
          <a:prstGeom prst="rect">
            <a:avLst/>
          </a:prstGeom>
        </p:spPr>
      </p:pic>
    </p:spTree>
    <p:extLst>
      <p:ext uri="{BB962C8B-B14F-4D97-AF65-F5344CB8AC3E}">
        <p14:creationId xmlns:p14="http://schemas.microsoft.com/office/powerpoint/2010/main" val="11883750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789DE8-4782-0963-E9B4-7348622B7632}"/>
              </a:ext>
            </a:extLst>
          </p:cNvPr>
          <p:cNvPicPr>
            <a:picLocks noChangeAspect="1"/>
          </p:cNvPicPr>
          <p:nvPr/>
        </p:nvPicPr>
        <p:blipFill>
          <a:blip r:embed="rId2"/>
          <a:stretch>
            <a:fillRect/>
          </a:stretch>
        </p:blipFill>
        <p:spPr>
          <a:xfrm>
            <a:off x="2209800" y="875126"/>
            <a:ext cx="7772400" cy="5107748"/>
          </a:xfrm>
          <a:prstGeom prst="rect">
            <a:avLst/>
          </a:prstGeom>
        </p:spPr>
      </p:pic>
    </p:spTree>
    <p:extLst>
      <p:ext uri="{BB962C8B-B14F-4D97-AF65-F5344CB8AC3E}">
        <p14:creationId xmlns:p14="http://schemas.microsoft.com/office/powerpoint/2010/main" val="4404639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906693-808E-4035-D882-8D20D6DDC4F9}"/>
              </a:ext>
            </a:extLst>
          </p:cNvPr>
          <p:cNvPicPr>
            <a:picLocks noChangeAspect="1"/>
          </p:cNvPicPr>
          <p:nvPr/>
        </p:nvPicPr>
        <p:blipFill>
          <a:blip r:embed="rId2"/>
          <a:stretch>
            <a:fillRect/>
          </a:stretch>
        </p:blipFill>
        <p:spPr>
          <a:xfrm>
            <a:off x="2209800" y="920036"/>
            <a:ext cx="7772400" cy="5017928"/>
          </a:xfrm>
          <a:prstGeom prst="rect">
            <a:avLst/>
          </a:prstGeom>
        </p:spPr>
      </p:pic>
    </p:spTree>
    <p:extLst>
      <p:ext uri="{BB962C8B-B14F-4D97-AF65-F5344CB8AC3E}">
        <p14:creationId xmlns:p14="http://schemas.microsoft.com/office/powerpoint/2010/main" val="14092129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immed_world_life_expectancy">
            <a:hlinkClick r:id="" action="ppaction://media"/>
            <a:extLst>
              <a:ext uri="{FF2B5EF4-FFF2-40B4-BE49-F238E27FC236}">
                <a16:creationId xmlns:a16="http://schemas.microsoft.com/office/drawing/2014/main" id="{01E15262-5179-0E68-FC55-49C2530B9C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5815" y="0"/>
            <a:ext cx="9601200" cy="6858000"/>
          </a:xfrm>
          <a:prstGeom prst="rect">
            <a:avLst/>
          </a:prstGeom>
        </p:spPr>
      </p:pic>
    </p:spTree>
    <p:extLst>
      <p:ext uri="{BB962C8B-B14F-4D97-AF65-F5344CB8AC3E}">
        <p14:creationId xmlns:p14="http://schemas.microsoft.com/office/powerpoint/2010/main" val="280838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B8518-80FC-4F45-B9E1-A89AD400089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3A90A57-8780-4AF0-B591-C5C3D18837C1}"/>
              </a:ext>
            </a:extLst>
          </p:cNvPr>
          <p:cNvSpPr txBox="1"/>
          <p:nvPr/>
        </p:nvSpPr>
        <p:spPr>
          <a:xfrm>
            <a:off x="898218" y="321976"/>
            <a:ext cx="7307317" cy="369332"/>
          </a:xfrm>
          <a:prstGeom prst="rect">
            <a:avLst/>
          </a:prstGeom>
          <a:noFill/>
        </p:spPr>
        <p:txBody>
          <a:bodyPr wrap="square">
            <a:spAutoFit/>
          </a:bodyPr>
          <a:lstStyle/>
          <a:p>
            <a:r>
              <a:rPr lang="en-US" dirty="0"/>
              <a:t>How far have we come</a:t>
            </a:r>
            <a:endParaRPr lang="en-US" b="1" dirty="0">
              <a:solidFill>
                <a:srgbClr val="00B050"/>
              </a:solidFill>
            </a:endParaRPr>
          </a:p>
        </p:txBody>
      </p:sp>
    </p:spTree>
    <p:extLst>
      <p:ext uri="{BB962C8B-B14F-4D97-AF65-F5344CB8AC3E}">
        <p14:creationId xmlns:p14="http://schemas.microsoft.com/office/powerpoint/2010/main" val="11612022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0665-51D5-CFDE-5CE0-DA983281BD2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48DE3F7-5580-5940-0700-73A622E43B22}"/>
              </a:ext>
            </a:extLst>
          </p:cNvPr>
          <p:cNvSpPr txBox="1"/>
          <p:nvPr/>
        </p:nvSpPr>
        <p:spPr>
          <a:xfrm>
            <a:off x="898218" y="321976"/>
            <a:ext cx="7307317" cy="369332"/>
          </a:xfrm>
          <a:prstGeom prst="rect">
            <a:avLst/>
          </a:prstGeom>
          <a:noFill/>
        </p:spPr>
        <p:txBody>
          <a:bodyPr wrap="square">
            <a:spAutoFit/>
          </a:bodyPr>
          <a:lstStyle/>
          <a:p>
            <a:r>
              <a:rPr lang="en-US" dirty="0"/>
              <a:t>How far have we come</a:t>
            </a:r>
            <a:endParaRPr lang="en-US" b="1" dirty="0">
              <a:solidFill>
                <a:srgbClr val="00B050"/>
              </a:solidFill>
            </a:endParaRPr>
          </a:p>
        </p:txBody>
      </p:sp>
      <p:cxnSp>
        <p:nvCxnSpPr>
          <p:cNvPr id="3" name="Straight Arrow Connector 2">
            <a:extLst>
              <a:ext uri="{FF2B5EF4-FFF2-40B4-BE49-F238E27FC236}">
                <a16:creationId xmlns:a16="http://schemas.microsoft.com/office/drawing/2014/main" id="{19AAB9A4-2E72-76E3-D016-1826598BB137}"/>
              </a:ext>
            </a:extLst>
          </p:cNvPr>
          <p:cNvCxnSpPr/>
          <p:nvPr/>
        </p:nvCxnSpPr>
        <p:spPr>
          <a:xfrm>
            <a:off x="986589" y="5859379"/>
            <a:ext cx="9300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7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D9BA9-8D01-AABB-22D4-E02979A866EB}"/>
            </a:ext>
          </a:extLst>
        </p:cNvPr>
        <p:cNvGrpSpPr/>
        <p:nvPr/>
      </p:nvGrpSpPr>
      <p:grpSpPr>
        <a:xfrm>
          <a:off x="0" y="0"/>
          <a:ext cx="0" cy="0"/>
          <a:chOff x="0" y="0"/>
          <a:chExt cx="0" cy="0"/>
        </a:xfrm>
      </p:grpSpPr>
      <p:pic>
        <p:nvPicPr>
          <p:cNvPr id="3" name="Picture 2" descr="A statue of a person holding a weight&#10;&#10;AI-generated content may be incorrect.">
            <a:extLst>
              <a:ext uri="{FF2B5EF4-FFF2-40B4-BE49-F238E27FC236}">
                <a16:creationId xmlns:a16="http://schemas.microsoft.com/office/drawing/2014/main" id="{F4BB8A1F-34F2-FBDE-927C-657687339E4F}"/>
              </a:ext>
            </a:extLst>
          </p:cNvPr>
          <p:cNvPicPr>
            <a:picLocks noChangeAspect="1"/>
          </p:cNvPicPr>
          <p:nvPr/>
        </p:nvPicPr>
        <p:blipFill>
          <a:blip r:embed="rId2"/>
          <a:stretch>
            <a:fillRect/>
          </a:stretch>
        </p:blipFill>
        <p:spPr>
          <a:xfrm>
            <a:off x="2038928" y="966436"/>
            <a:ext cx="1912166" cy="3196901"/>
          </a:xfrm>
          <a:prstGeom prst="rect">
            <a:avLst/>
          </a:prstGeom>
        </p:spPr>
      </p:pic>
      <p:sp>
        <p:nvSpPr>
          <p:cNvPr id="6" name="TextBox 5">
            <a:extLst>
              <a:ext uri="{FF2B5EF4-FFF2-40B4-BE49-F238E27FC236}">
                <a16:creationId xmlns:a16="http://schemas.microsoft.com/office/drawing/2014/main" id="{C3B39DFF-FACA-68BE-FB3C-77D76360BD44}"/>
              </a:ext>
            </a:extLst>
          </p:cNvPr>
          <p:cNvSpPr txBox="1"/>
          <p:nvPr/>
        </p:nvSpPr>
        <p:spPr>
          <a:xfrm>
            <a:off x="1335488" y="4374807"/>
            <a:ext cx="4162629" cy="369332"/>
          </a:xfrm>
          <a:prstGeom prst="rect">
            <a:avLst/>
          </a:prstGeom>
          <a:noFill/>
        </p:spPr>
        <p:txBody>
          <a:bodyPr wrap="square">
            <a:spAutoFit/>
          </a:bodyPr>
          <a:lstStyle/>
          <a:p>
            <a:r>
              <a:rPr lang="en-US" i="1" dirty="0">
                <a:effectLst/>
                <a:latin typeface="Arial" panose="020B0604020202020204" pitchFamily="34" charset="0"/>
              </a:rPr>
              <a:t>Discobolus</a:t>
            </a:r>
            <a:r>
              <a:rPr lang="en-US" b="0" i="0" dirty="0">
                <a:effectLst/>
                <a:latin typeface="Arial" panose="020B0604020202020204" pitchFamily="34" charset="0"/>
              </a:rPr>
              <a:t> by Myron,</a:t>
            </a:r>
            <a:r>
              <a:rPr lang="en-US" b="0" i="0" u="none" strike="noStrike" dirty="0">
                <a:effectLst/>
                <a:latin typeface="Arial" panose="020B0604020202020204" pitchFamily="34" charset="0"/>
              </a:rPr>
              <a:t> ~450 BC</a:t>
            </a:r>
            <a:r>
              <a:rPr lang="en-US" b="0" i="0" dirty="0">
                <a:effectLst/>
                <a:latin typeface="Arial" panose="020B0604020202020204" pitchFamily="34" charset="0"/>
              </a:rPr>
              <a:t> </a:t>
            </a:r>
            <a:endParaRPr lang="en-US" dirty="0"/>
          </a:p>
        </p:txBody>
      </p:sp>
    </p:spTree>
    <p:extLst>
      <p:ext uri="{BB962C8B-B14F-4D97-AF65-F5344CB8AC3E}">
        <p14:creationId xmlns:p14="http://schemas.microsoft.com/office/powerpoint/2010/main" val="38009605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7872E-01C6-3150-9189-8C23C145F374}"/>
              </a:ext>
            </a:extLst>
          </p:cNvPr>
          <p:cNvPicPr>
            <a:picLocks noChangeAspect="1"/>
          </p:cNvPicPr>
          <p:nvPr/>
        </p:nvPicPr>
        <p:blipFill>
          <a:blip r:embed="rId2"/>
          <a:stretch>
            <a:fillRect/>
          </a:stretch>
        </p:blipFill>
        <p:spPr>
          <a:xfrm>
            <a:off x="2209800" y="913585"/>
            <a:ext cx="7772400" cy="5030829"/>
          </a:xfrm>
          <a:prstGeom prst="rect">
            <a:avLst/>
          </a:prstGeom>
        </p:spPr>
      </p:pic>
    </p:spTree>
    <p:extLst>
      <p:ext uri="{BB962C8B-B14F-4D97-AF65-F5344CB8AC3E}">
        <p14:creationId xmlns:p14="http://schemas.microsoft.com/office/powerpoint/2010/main" val="4085977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DDC3B6-FF47-D626-3249-B1A2F69677DD}"/>
              </a:ext>
            </a:extLst>
          </p:cNvPr>
          <p:cNvPicPr>
            <a:picLocks noChangeAspect="1"/>
          </p:cNvPicPr>
          <p:nvPr/>
        </p:nvPicPr>
        <p:blipFill>
          <a:blip r:embed="rId2"/>
          <a:stretch>
            <a:fillRect/>
          </a:stretch>
        </p:blipFill>
        <p:spPr>
          <a:xfrm>
            <a:off x="2209800" y="910939"/>
            <a:ext cx="7772400" cy="5006142"/>
          </a:xfrm>
          <a:prstGeom prst="rect">
            <a:avLst/>
          </a:prstGeom>
        </p:spPr>
      </p:pic>
    </p:spTree>
    <p:extLst>
      <p:ext uri="{BB962C8B-B14F-4D97-AF65-F5344CB8AC3E}">
        <p14:creationId xmlns:p14="http://schemas.microsoft.com/office/powerpoint/2010/main" val="12008049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08102-CCC2-CC76-D85B-ECC33BBCAE30}"/>
            </a:ext>
          </a:extLst>
        </p:cNvPr>
        <p:cNvGrpSpPr/>
        <p:nvPr/>
      </p:nvGrpSpPr>
      <p:grpSpPr>
        <a:xfrm>
          <a:off x="0" y="0"/>
          <a:ext cx="0" cy="0"/>
          <a:chOff x="0" y="0"/>
          <a:chExt cx="0" cy="0"/>
        </a:xfrm>
      </p:grpSpPr>
      <p:pic>
        <p:nvPicPr>
          <p:cNvPr id="3" name="Picture 2" descr="A graph of death rate&#10;&#10;AI-generated content may be incorrect.">
            <a:extLst>
              <a:ext uri="{FF2B5EF4-FFF2-40B4-BE49-F238E27FC236}">
                <a16:creationId xmlns:a16="http://schemas.microsoft.com/office/drawing/2014/main" id="{4F4F781D-0A02-637F-AF72-E6A89C46A2DE}"/>
              </a:ext>
            </a:extLst>
          </p:cNvPr>
          <p:cNvPicPr>
            <a:picLocks noChangeAspect="1"/>
          </p:cNvPicPr>
          <p:nvPr/>
        </p:nvPicPr>
        <p:blipFill>
          <a:blip r:embed="rId2"/>
          <a:stretch>
            <a:fillRect/>
          </a:stretch>
        </p:blipFill>
        <p:spPr>
          <a:xfrm>
            <a:off x="2735215" y="920558"/>
            <a:ext cx="6721569" cy="5937442"/>
          </a:xfrm>
          <a:prstGeom prst="rect">
            <a:avLst/>
          </a:prstGeom>
        </p:spPr>
      </p:pic>
      <p:pic>
        <p:nvPicPr>
          <p:cNvPr id="2" name="Picture 1" descr="A graph of death rate&#10;&#10;AI-generated content may be incorrect.">
            <a:extLst>
              <a:ext uri="{FF2B5EF4-FFF2-40B4-BE49-F238E27FC236}">
                <a16:creationId xmlns:a16="http://schemas.microsoft.com/office/drawing/2014/main" id="{4CB7C0DB-CB9D-CAF4-E988-28B829451772}"/>
              </a:ext>
            </a:extLst>
          </p:cNvPr>
          <p:cNvPicPr>
            <a:picLocks noChangeAspect="1"/>
          </p:cNvPicPr>
          <p:nvPr/>
        </p:nvPicPr>
        <p:blipFill>
          <a:blip r:embed="rId2"/>
          <a:stretch>
            <a:fillRect/>
          </a:stretch>
        </p:blipFill>
        <p:spPr>
          <a:xfrm>
            <a:off x="2735215" y="668229"/>
            <a:ext cx="7292875" cy="6442100"/>
          </a:xfrm>
          <a:prstGeom prst="rect">
            <a:avLst/>
          </a:prstGeom>
        </p:spPr>
      </p:pic>
    </p:spTree>
    <p:extLst>
      <p:ext uri="{BB962C8B-B14F-4D97-AF65-F5344CB8AC3E}">
        <p14:creationId xmlns:p14="http://schemas.microsoft.com/office/powerpoint/2010/main" val="31234322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76ADF8-3BDB-C689-8ACE-B49FAF6B3E81}"/>
              </a:ext>
            </a:extLst>
          </p:cNvPr>
          <p:cNvPicPr>
            <a:picLocks noChangeAspect="1"/>
          </p:cNvPicPr>
          <p:nvPr/>
        </p:nvPicPr>
        <p:blipFill>
          <a:blip r:embed="rId2"/>
          <a:stretch>
            <a:fillRect/>
          </a:stretch>
        </p:blipFill>
        <p:spPr>
          <a:xfrm>
            <a:off x="0" y="1311549"/>
            <a:ext cx="7772400" cy="4001631"/>
          </a:xfrm>
          <a:prstGeom prst="rect">
            <a:avLst/>
          </a:prstGeom>
        </p:spPr>
      </p:pic>
      <p:pic>
        <p:nvPicPr>
          <p:cNvPr id="3" name="Picture 2">
            <a:extLst>
              <a:ext uri="{FF2B5EF4-FFF2-40B4-BE49-F238E27FC236}">
                <a16:creationId xmlns:a16="http://schemas.microsoft.com/office/drawing/2014/main" id="{C1142016-25DE-85D2-9169-20D432300B39}"/>
              </a:ext>
            </a:extLst>
          </p:cNvPr>
          <p:cNvPicPr>
            <a:picLocks noChangeAspect="1"/>
          </p:cNvPicPr>
          <p:nvPr/>
        </p:nvPicPr>
        <p:blipFill>
          <a:blip r:embed="rId3"/>
          <a:stretch>
            <a:fillRect/>
          </a:stretch>
        </p:blipFill>
        <p:spPr>
          <a:xfrm>
            <a:off x="-7337955" y="1980843"/>
            <a:ext cx="6680200" cy="6642100"/>
          </a:xfrm>
          <a:prstGeom prst="rect">
            <a:avLst/>
          </a:prstGeom>
        </p:spPr>
      </p:pic>
      <p:pic>
        <p:nvPicPr>
          <p:cNvPr id="4" name="Picture 3">
            <a:extLst>
              <a:ext uri="{FF2B5EF4-FFF2-40B4-BE49-F238E27FC236}">
                <a16:creationId xmlns:a16="http://schemas.microsoft.com/office/drawing/2014/main" id="{AA9A8821-4EBF-BCAC-8F00-99D8B14E8BDB}"/>
              </a:ext>
            </a:extLst>
          </p:cNvPr>
          <p:cNvPicPr>
            <a:picLocks noChangeAspect="1"/>
          </p:cNvPicPr>
          <p:nvPr/>
        </p:nvPicPr>
        <p:blipFill>
          <a:blip r:embed="rId4"/>
          <a:stretch>
            <a:fillRect/>
          </a:stretch>
        </p:blipFill>
        <p:spPr>
          <a:xfrm>
            <a:off x="8146502" y="1655014"/>
            <a:ext cx="3632200" cy="3314700"/>
          </a:xfrm>
          <a:prstGeom prst="rect">
            <a:avLst/>
          </a:prstGeom>
        </p:spPr>
      </p:pic>
      <p:pic>
        <p:nvPicPr>
          <p:cNvPr id="5" name="Picture 4">
            <a:extLst>
              <a:ext uri="{FF2B5EF4-FFF2-40B4-BE49-F238E27FC236}">
                <a16:creationId xmlns:a16="http://schemas.microsoft.com/office/drawing/2014/main" id="{81BB05D7-D196-4874-1875-956B84596B66}"/>
              </a:ext>
            </a:extLst>
          </p:cNvPr>
          <p:cNvPicPr>
            <a:picLocks noChangeAspect="1"/>
          </p:cNvPicPr>
          <p:nvPr/>
        </p:nvPicPr>
        <p:blipFill>
          <a:blip r:embed="rId5"/>
          <a:stretch>
            <a:fillRect/>
          </a:stretch>
        </p:blipFill>
        <p:spPr>
          <a:xfrm>
            <a:off x="-5278122" y="-2434240"/>
            <a:ext cx="2833665" cy="3745789"/>
          </a:xfrm>
          <a:prstGeom prst="rect">
            <a:avLst/>
          </a:prstGeom>
        </p:spPr>
      </p:pic>
      <p:sp>
        <p:nvSpPr>
          <p:cNvPr id="6" name="TextBox 5">
            <a:extLst>
              <a:ext uri="{FF2B5EF4-FFF2-40B4-BE49-F238E27FC236}">
                <a16:creationId xmlns:a16="http://schemas.microsoft.com/office/drawing/2014/main" id="{C515CB6C-5923-966F-7519-DD661CED417E}"/>
              </a:ext>
            </a:extLst>
          </p:cNvPr>
          <p:cNvSpPr txBox="1"/>
          <p:nvPr/>
        </p:nvSpPr>
        <p:spPr>
          <a:xfrm>
            <a:off x="5351666" y="6488668"/>
            <a:ext cx="6840334" cy="369332"/>
          </a:xfrm>
          <a:prstGeom prst="rect">
            <a:avLst/>
          </a:prstGeom>
          <a:noFill/>
        </p:spPr>
        <p:txBody>
          <a:bodyPr wrap="none" rtlCol="0">
            <a:spAutoFit/>
          </a:bodyPr>
          <a:lstStyle/>
          <a:p>
            <a:r>
              <a:rPr lang="en-US" dirty="0"/>
              <a:t>Lozano, Chaudhuri, Nene, Newman et al. </a:t>
            </a:r>
            <a:r>
              <a:rPr lang="en-US" b="1" dirty="0"/>
              <a:t>Nature Medicine </a:t>
            </a:r>
            <a:r>
              <a:rPr lang="en-US" dirty="0"/>
              <a:t>2022</a:t>
            </a:r>
          </a:p>
        </p:txBody>
      </p:sp>
    </p:spTree>
    <p:extLst>
      <p:ext uri="{BB962C8B-B14F-4D97-AF65-F5344CB8AC3E}">
        <p14:creationId xmlns:p14="http://schemas.microsoft.com/office/powerpoint/2010/main" val="39534549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3F0A2A-5E48-9E99-555C-2992ABE8A208}"/>
              </a:ext>
            </a:extLst>
          </p:cNvPr>
          <p:cNvSpPr txBox="1"/>
          <p:nvPr/>
        </p:nvSpPr>
        <p:spPr>
          <a:xfrm>
            <a:off x="898219" y="779177"/>
            <a:ext cx="7307317" cy="369332"/>
          </a:xfrm>
          <a:prstGeom prst="rect">
            <a:avLst/>
          </a:prstGeom>
          <a:noFill/>
        </p:spPr>
        <p:txBody>
          <a:bodyPr wrap="square">
            <a:spAutoFit/>
          </a:bodyPr>
          <a:lstStyle/>
          <a:p>
            <a:r>
              <a:rPr lang="en-US" b="1" dirty="0">
                <a:solidFill>
                  <a:srgbClr val="00B050"/>
                </a:solidFill>
              </a:rPr>
              <a:t>Biomarkers</a:t>
            </a:r>
            <a:r>
              <a:rPr lang="en-US" dirty="0"/>
              <a:t> have been a part of western medicine for over 170 years </a:t>
            </a:r>
            <a:endParaRPr lang="en-US" b="1" dirty="0">
              <a:solidFill>
                <a:srgbClr val="00B050"/>
              </a:solidFill>
            </a:endParaRPr>
          </a:p>
        </p:txBody>
      </p:sp>
      <p:sp>
        <p:nvSpPr>
          <p:cNvPr id="4" name="TextBox 3">
            <a:extLst>
              <a:ext uri="{FF2B5EF4-FFF2-40B4-BE49-F238E27FC236}">
                <a16:creationId xmlns:a16="http://schemas.microsoft.com/office/drawing/2014/main" id="{AD3D4144-4464-A611-D0DE-21E4D7B96DAD}"/>
              </a:ext>
            </a:extLst>
          </p:cNvPr>
          <p:cNvSpPr txBox="1"/>
          <p:nvPr/>
        </p:nvSpPr>
        <p:spPr>
          <a:xfrm>
            <a:off x="898218" y="321976"/>
            <a:ext cx="7307317" cy="369332"/>
          </a:xfrm>
          <a:prstGeom prst="rect">
            <a:avLst/>
          </a:prstGeom>
          <a:noFill/>
        </p:spPr>
        <p:txBody>
          <a:bodyPr wrap="square">
            <a:spAutoFit/>
          </a:bodyPr>
          <a:lstStyle/>
          <a:p>
            <a:r>
              <a:rPr lang="en-US" dirty="0"/>
              <a:t>How far have we come</a:t>
            </a:r>
            <a:endParaRPr lang="en-US" b="1" dirty="0">
              <a:solidFill>
                <a:srgbClr val="00B050"/>
              </a:solidFill>
            </a:endParaRPr>
          </a:p>
        </p:txBody>
      </p:sp>
      <p:sp>
        <p:nvSpPr>
          <p:cNvPr id="6" name="TextBox 5">
            <a:extLst>
              <a:ext uri="{FF2B5EF4-FFF2-40B4-BE49-F238E27FC236}">
                <a16:creationId xmlns:a16="http://schemas.microsoft.com/office/drawing/2014/main" id="{A38B91D2-2656-C1EE-C446-D1D75E8F7A0D}"/>
              </a:ext>
            </a:extLst>
          </p:cNvPr>
          <p:cNvSpPr txBox="1"/>
          <p:nvPr/>
        </p:nvSpPr>
        <p:spPr>
          <a:xfrm>
            <a:off x="7952874" y="6444256"/>
            <a:ext cx="4578014" cy="400110"/>
          </a:xfrm>
          <a:prstGeom prst="rect">
            <a:avLst/>
          </a:prstGeom>
          <a:noFill/>
        </p:spPr>
        <p:txBody>
          <a:bodyPr wrap="square">
            <a:spAutoFit/>
          </a:bodyPr>
          <a:lstStyle/>
          <a:p>
            <a:r>
              <a:rPr lang="en-US" sz="1000" dirty="0"/>
              <a:t>Image https://</a:t>
            </a:r>
            <a:r>
              <a:rPr lang="en-US" sz="1000" dirty="0" err="1"/>
              <a:t>www.drugtargetreview.com</a:t>
            </a:r>
            <a:r>
              <a:rPr lang="en-US" sz="1000" dirty="0"/>
              <a:t>/news/104433/a-new-study-has-highlighted-how-an-antibody-strengthens-bonds-between-cells/</a:t>
            </a:r>
          </a:p>
        </p:txBody>
      </p:sp>
      <p:pic>
        <p:nvPicPr>
          <p:cNvPr id="10" name="Picture 9" descr="Close-up of a virus&#10;&#10;AI-generated content may be incorrect.">
            <a:extLst>
              <a:ext uri="{FF2B5EF4-FFF2-40B4-BE49-F238E27FC236}">
                <a16:creationId xmlns:a16="http://schemas.microsoft.com/office/drawing/2014/main" id="{265B1289-BA52-0605-3BC7-F1B317A99465}"/>
              </a:ext>
            </a:extLst>
          </p:cNvPr>
          <p:cNvPicPr>
            <a:picLocks noChangeAspect="1"/>
          </p:cNvPicPr>
          <p:nvPr/>
        </p:nvPicPr>
        <p:blipFill>
          <a:blip r:embed="rId2"/>
          <a:stretch>
            <a:fillRect/>
          </a:stretch>
        </p:blipFill>
        <p:spPr>
          <a:xfrm>
            <a:off x="1043739" y="2000250"/>
            <a:ext cx="4762500" cy="2857500"/>
          </a:xfrm>
          <a:prstGeom prst="rect">
            <a:avLst/>
          </a:prstGeom>
        </p:spPr>
      </p:pic>
      <p:sp>
        <p:nvSpPr>
          <p:cNvPr id="11" name="TextBox 10">
            <a:extLst>
              <a:ext uri="{FF2B5EF4-FFF2-40B4-BE49-F238E27FC236}">
                <a16:creationId xmlns:a16="http://schemas.microsoft.com/office/drawing/2014/main" id="{93BFD54E-9C0F-EB0C-D929-E8C2F30C3496}"/>
              </a:ext>
            </a:extLst>
          </p:cNvPr>
          <p:cNvSpPr txBox="1"/>
          <p:nvPr/>
        </p:nvSpPr>
        <p:spPr>
          <a:xfrm>
            <a:off x="6207294" y="2967335"/>
            <a:ext cx="4940967" cy="923330"/>
          </a:xfrm>
          <a:prstGeom prst="rect">
            <a:avLst/>
          </a:prstGeom>
          <a:noFill/>
        </p:spPr>
        <p:txBody>
          <a:bodyPr wrap="square">
            <a:spAutoFit/>
          </a:bodyPr>
          <a:lstStyle/>
          <a:p>
            <a:r>
              <a:rPr lang="en-US" b="1" dirty="0">
                <a:solidFill>
                  <a:srgbClr val="2B92FF"/>
                </a:solidFill>
              </a:rPr>
              <a:t>Serum Free Light Chains </a:t>
            </a:r>
            <a:r>
              <a:rPr lang="en-US" dirty="0"/>
              <a:t>(antibodies) were first used as markers for myeloma (a blood cancer) in 1847</a:t>
            </a:r>
            <a:endParaRPr lang="en-US" b="1" dirty="0"/>
          </a:p>
        </p:txBody>
      </p:sp>
    </p:spTree>
    <p:extLst>
      <p:ext uri="{BB962C8B-B14F-4D97-AF65-F5344CB8AC3E}">
        <p14:creationId xmlns:p14="http://schemas.microsoft.com/office/powerpoint/2010/main" val="2096870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BAC2EF-3CE0-D862-E1B2-A67C9E193B79}"/>
              </a:ext>
            </a:extLst>
          </p:cNvPr>
          <p:cNvSpPr txBox="1"/>
          <p:nvPr/>
        </p:nvSpPr>
        <p:spPr>
          <a:xfrm>
            <a:off x="2442341" y="2274838"/>
            <a:ext cx="7307317" cy="2308324"/>
          </a:xfrm>
          <a:prstGeom prst="rect">
            <a:avLst/>
          </a:prstGeom>
          <a:noFill/>
        </p:spPr>
        <p:txBody>
          <a:bodyPr wrap="square">
            <a:spAutoFit/>
          </a:bodyPr>
          <a:lstStyle/>
          <a:p>
            <a:r>
              <a:rPr lang="en-US" sz="3600" dirty="0"/>
              <a:t>If</a:t>
            </a:r>
            <a:r>
              <a:rPr lang="en-US" sz="3600" b="1" dirty="0">
                <a:solidFill>
                  <a:srgbClr val="00B050"/>
                </a:solidFill>
              </a:rPr>
              <a:t> Age </a:t>
            </a:r>
            <a:r>
              <a:rPr lang="en-US" sz="3600" dirty="0"/>
              <a:t>is perhaps the most important predictor of disease, can we say that they share a</a:t>
            </a:r>
          </a:p>
          <a:p>
            <a:r>
              <a:rPr lang="en-US" sz="3600" b="1" dirty="0">
                <a:solidFill>
                  <a:srgbClr val="00B050"/>
                </a:solidFill>
              </a:rPr>
              <a:t>causal relationship</a:t>
            </a:r>
            <a:r>
              <a:rPr lang="en-US" sz="3600" dirty="0"/>
              <a:t>?</a:t>
            </a:r>
            <a:endParaRPr lang="en-US" sz="3600" b="1" dirty="0"/>
          </a:p>
        </p:txBody>
      </p:sp>
    </p:spTree>
    <p:extLst>
      <p:ext uri="{BB962C8B-B14F-4D97-AF65-F5344CB8AC3E}">
        <p14:creationId xmlns:p14="http://schemas.microsoft.com/office/powerpoint/2010/main" val="30296488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19BF7-EFF4-CFD0-8853-0A3B2C4306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B14DDE-8A55-4192-A5B1-04E42CA4A998}"/>
              </a:ext>
            </a:extLst>
          </p:cNvPr>
          <p:cNvSpPr txBox="1"/>
          <p:nvPr/>
        </p:nvSpPr>
        <p:spPr>
          <a:xfrm>
            <a:off x="2442341" y="2274838"/>
            <a:ext cx="7307317" cy="1200329"/>
          </a:xfrm>
          <a:prstGeom prst="rect">
            <a:avLst/>
          </a:prstGeom>
          <a:noFill/>
        </p:spPr>
        <p:txBody>
          <a:bodyPr wrap="square">
            <a:spAutoFit/>
          </a:bodyPr>
          <a:lstStyle/>
          <a:p>
            <a:r>
              <a:rPr lang="en-US" sz="3600" dirty="0"/>
              <a:t>If </a:t>
            </a:r>
            <a:r>
              <a:rPr lang="en-US" sz="3600" b="1" dirty="0">
                <a:solidFill>
                  <a:srgbClr val="00B050"/>
                </a:solidFill>
              </a:rPr>
              <a:t>Age</a:t>
            </a:r>
            <a:r>
              <a:rPr lang="en-US" sz="3600" dirty="0"/>
              <a:t> causes disease, can we then treat it?</a:t>
            </a:r>
            <a:endParaRPr lang="en-US" sz="3600" b="1" dirty="0"/>
          </a:p>
        </p:txBody>
      </p:sp>
    </p:spTree>
    <p:extLst>
      <p:ext uri="{BB962C8B-B14F-4D97-AF65-F5344CB8AC3E}">
        <p14:creationId xmlns:p14="http://schemas.microsoft.com/office/powerpoint/2010/main" val="22039258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5EE596-7465-7A42-3E1E-37F6884CC74D}"/>
              </a:ext>
            </a:extLst>
          </p:cNvPr>
          <p:cNvSpPr txBox="1"/>
          <p:nvPr/>
        </p:nvSpPr>
        <p:spPr>
          <a:xfrm>
            <a:off x="2442341" y="2274838"/>
            <a:ext cx="7307317" cy="1200329"/>
          </a:xfrm>
          <a:prstGeom prst="rect">
            <a:avLst/>
          </a:prstGeom>
          <a:noFill/>
        </p:spPr>
        <p:txBody>
          <a:bodyPr wrap="square">
            <a:spAutoFit/>
          </a:bodyPr>
          <a:lstStyle/>
          <a:p>
            <a:r>
              <a:rPr lang="en-US" sz="3600" dirty="0"/>
              <a:t>There is no </a:t>
            </a:r>
            <a:r>
              <a:rPr lang="en-US" sz="3600" b="1" dirty="0">
                <a:solidFill>
                  <a:srgbClr val="00B050"/>
                </a:solidFill>
              </a:rPr>
              <a:t>Age</a:t>
            </a:r>
            <a:r>
              <a:rPr lang="en-US" sz="3600" dirty="0"/>
              <a:t>, there is only health.</a:t>
            </a:r>
          </a:p>
        </p:txBody>
      </p:sp>
    </p:spTree>
    <p:extLst>
      <p:ext uri="{BB962C8B-B14F-4D97-AF65-F5344CB8AC3E}">
        <p14:creationId xmlns:p14="http://schemas.microsoft.com/office/powerpoint/2010/main" val="3200225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1ACB8-BA97-EF6B-8A9D-0ECBA3209B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DD8816-CDF8-14D9-AB52-4B7F1F436C9D}"/>
              </a:ext>
            </a:extLst>
          </p:cNvPr>
          <p:cNvSpPr txBox="1"/>
          <p:nvPr/>
        </p:nvSpPr>
        <p:spPr>
          <a:xfrm>
            <a:off x="2442341" y="2274838"/>
            <a:ext cx="7307317" cy="1200329"/>
          </a:xfrm>
          <a:prstGeom prst="rect">
            <a:avLst/>
          </a:prstGeom>
          <a:noFill/>
        </p:spPr>
        <p:txBody>
          <a:bodyPr wrap="square">
            <a:spAutoFit/>
          </a:bodyPr>
          <a:lstStyle/>
          <a:p>
            <a:r>
              <a:rPr lang="en-US" sz="3600" dirty="0"/>
              <a:t>The one true clock is not </a:t>
            </a:r>
            <a:r>
              <a:rPr lang="en-US" sz="3600" b="1" dirty="0">
                <a:solidFill>
                  <a:srgbClr val="00B050"/>
                </a:solidFill>
              </a:rPr>
              <a:t>age</a:t>
            </a:r>
            <a:r>
              <a:rPr lang="en-US" sz="3600" dirty="0"/>
              <a:t>, but our health</a:t>
            </a:r>
          </a:p>
        </p:txBody>
      </p:sp>
    </p:spTree>
    <p:extLst>
      <p:ext uri="{BB962C8B-B14F-4D97-AF65-F5344CB8AC3E}">
        <p14:creationId xmlns:p14="http://schemas.microsoft.com/office/powerpoint/2010/main" val="34219269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5AC03E-F6B4-19CE-CC4B-9C9CDE8096A3}"/>
              </a:ext>
            </a:extLst>
          </p:cNvPr>
          <p:cNvSpPr txBox="1"/>
          <p:nvPr/>
        </p:nvSpPr>
        <p:spPr>
          <a:xfrm>
            <a:off x="3050498" y="3248081"/>
            <a:ext cx="6100996" cy="369332"/>
          </a:xfrm>
          <a:prstGeom prst="rect">
            <a:avLst/>
          </a:prstGeom>
          <a:noFill/>
        </p:spPr>
        <p:txBody>
          <a:bodyPr wrap="square">
            <a:spAutoFit/>
          </a:bodyPr>
          <a:lstStyle/>
          <a:p>
            <a:r>
              <a:rPr lang="en-US" dirty="0" err="1">
                <a:solidFill>
                  <a:srgbClr val="000000"/>
                </a:solidFill>
                <a:effectLst/>
                <a:latin typeface="Helvetica" pitchFamily="2" charset="0"/>
              </a:rPr>
              <a:t>ProtAgeGap</a:t>
            </a:r>
            <a:endParaRPr lang="en-US" dirty="0">
              <a:solidFill>
                <a:srgbClr val="000000"/>
              </a:solidFill>
              <a:effectLst/>
              <a:latin typeface="Helvetica" pitchFamily="2" charset="0"/>
            </a:endParaRPr>
          </a:p>
        </p:txBody>
      </p:sp>
    </p:spTree>
    <p:extLst>
      <p:ext uri="{BB962C8B-B14F-4D97-AF65-F5344CB8AC3E}">
        <p14:creationId xmlns:p14="http://schemas.microsoft.com/office/powerpoint/2010/main" val="70910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person holding a weight&#10;&#10;AI-generated content may be incorrect.">
            <a:extLst>
              <a:ext uri="{FF2B5EF4-FFF2-40B4-BE49-F238E27FC236}">
                <a16:creationId xmlns:a16="http://schemas.microsoft.com/office/drawing/2014/main" id="{A5D77B3D-526A-B23F-98AE-A9CCBC4CC2B4}"/>
              </a:ext>
            </a:extLst>
          </p:cNvPr>
          <p:cNvPicPr>
            <a:picLocks noChangeAspect="1"/>
          </p:cNvPicPr>
          <p:nvPr/>
        </p:nvPicPr>
        <p:blipFill>
          <a:blip r:embed="rId2"/>
          <a:stretch>
            <a:fillRect/>
          </a:stretch>
        </p:blipFill>
        <p:spPr>
          <a:xfrm>
            <a:off x="2038928" y="966436"/>
            <a:ext cx="1912166" cy="3196901"/>
          </a:xfrm>
          <a:prstGeom prst="rect">
            <a:avLst/>
          </a:prstGeom>
        </p:spPr>
      </p:pic>
      <p:sp>
        <p:nvSpPr>
          <p:cNvPr id="6" name="TextBox 5">
            <a:extLst>
              <a:ext uri="{FF2B5EF4-FFF2-40B4-BE49-F238E27FC236}">
                <a16:creationId xmlns:a16="http://schemas.microsoft.com/office/drawing/2014/main" id="{2634BE5B-F260-01D3-FADF-F50ED3515B2C}"/>
              </a:ext>
            </a:extLst>
          </p:cNvPr>
          <p:cNvSpPr txBox="1"/>
          <p:nvPr/>
        </p:nvSpPr>
        <p:spPr>
          <a:xfrm>
            <a:off x="1335488" y="4374807"/>
            <a:ext cx="4162629" cy="369332"/>
          </a:xfrm>
          <a:prstGeom prst="rect">
            <a:avLst/>
          </a:prstGeom>
          <a:noFill/>
        </p:spPr>
        <p:txBody>
          <a:bodyPr wrap="square">
            <a:spAutoFit/>
          </a:bodyPr>
          <a:lstStyle/>
          <a:p>
            <a:r>
              <a:rPr lang="en-US" i="1" dirty="0">
                <a:effectLst/>
                <a:latin typeface="Arial" panose="020B0604020202020204" pitchFamily="34" charset="0"/>
              </a:rPr>
              <a:t>Discobolus</a:t>
            </a:r>
            <a:r>
              <a:rPr lang="en-US" b="0" i="0" dirty="0">
                <a:effectLst/>
                <a:latin typeface="Arial" panose="020B0604020202020204" pitchFamily="34" charset="0"/>
              </a:rPr>
              <a:t> by Myron,</a:t>
            </a:r>
            <a:r>
              <a:rPr lang="en-US" b="0" i="0" u="none" strike="noStrike" dirty="0">
                <a:effectLst/>
                <a:latin typeface="Arial" panose="020B0604020202020204" pitchFamily="34" charset="0"/>
              </a:rPr>
              <a:t> ~450 BC</a:t>
            </a:r>
            <a:r>
              <a:rPr lang="en-US" b="0" i="0" dirty="0">
                <a:effectLst/>
                <a:latin typeface="Arial" panose="020B0604020202020204" pitchFamily="34" charset="0"/>
              </a:rPr>
              <a:t> </a:t>
            </a:r>
            <a:endParaRPr lang="en-US" dirty="0"/>
          </a:p>
        </p:txBody>
      </p:sp>
      <p:pic>
        <p:nvPicPr>
          <p:cNvPr id="8" name="Picture 7" descr="A person lying in bed&#10;&#10;AI-generated content may be incorrect.">
            <a:extLst>
              <a:ext uri="{FF2B5EF4-FFF2-40B4-BE49-F238E27FC236}">
                <a16:creationId xmlns:a16="http://schemas.microsoft.com/office/drawing/2014/main" id="{E799B2EA-4972-B09B-FDAF-421BB3444D32}"/>
              </a:ext>
            </a:extLst>
          </p:cNvPr>
          <p:cNvPicPr>
            <a:picLocks noChangeAspect="1"/>
          </p:cNvPicPr>
          <p:nvPr/>
        </p:nvPicPr>
        <p:blipFill>
          <a:blip r:embed="rId3"/>
          <a:stretch>
            <a:fillRect/>
          </a:stretch>
        </p:blipFill>
        <p:spPr>
          <a:xfrm>
            <a:off x="6304874" y="966437"/>
            <a:ext cx="4526586" cy="3196901"/>
          </a:xfrm>
          <a:prstGeom prst="rect">
            <a:avLst/>
          </a:prstGeom>
        </p:spPr>
      </p:pic>
      <p:sp>
        <p:nvSpPr>
          <p:cNvPr id="10" name="TextBox 9">
            <a:extLst>
              <a:ext uri="{FF2B5EF4-FFF2-40B4-BE49-F238E27FC236}">
                <a16:creationId xmlns:a16="http://schemas.microsoft.com/office/drawing/2014/main" id="{5A1B0C1F-6E9D-792B-B3FD-BDDCDB818284}"/>
              </a:ext>
            </a:extLst>
          </p:cNvPr>
          <p:cNvSpPr txBox="1"/>
          <p:nvPr/>
        </p:nvSpPr>
        <p:spPr>
          <a:xfrm>
            <a:off x="6217192" y="4374807"/>
            <a:ext cx="6100174" cy="923330"/>
          </a:xfrm>
          <a:prstGeom prst="rect">
            <a:avLst/>
          </a:prstGeom>
          <a:noFill/>
        </p:spPr>
        <p:txBody>
          <a:bodyPr wrap="square">
            <a:spAutoFit/>
          </a:bodyPr>
          <a:lstStyle/>
          <a:p>
            <a:r>
              <a:rPr lang="en-US" b="0" i="1" dirty="0">
                <a:solidFill>
                  <a:srgbClr val="1F1F1F"/>
                </a:solidFill>
                <a:effectLst/>
                <a:latin typeface="Arial" panose="020B0604020202020204" pitchFamily="34" charset="0"/>
                <a:cs typeface="Arial" panose="020B0604020202020204" pitchFamily="34" charset="0"/>
              </a:rPr>
              <a:t>Woman on Her Deathbed,</a:t>
            </a:r>
            <a:r>
              <a:rPr lang="en-US" i="1" dirty="0">
                <a:solidFill>
                  <a:srgbClr val="1F1F1F"/>
                </a:solidFill>
                <a:effectLst/>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anonyme, école </a:t>
            </a:r>
            <a:r>
              <a:rPr lang="en-US" i="0" dirty="0" err="1">
                <a:solidFill>
                  <a:srgbClr val="000000"/>
                </a:solidFill>
                <a:effectLst/>
                <a:latin typeface="Arial" panose="020B0604020202020204" pitchFamily="34" charset="0"/>
                <a:cs typeface="Arial" panose="020B0604020202020204" pitchFamily="34" charset="0"/>
              </a:rPr>
              <a:t>flamande</a:t>
            </a:r>
            <a:r>
              <a:rPr lang="en-US" i="0" dirty="0">
                <a:solidFill>
                  <a:srgbClr val="000000"/>
                </a:solidFill>
                <a:effectLst/>
                <a:latin typeface="Arial" panose="020B0604020202020204" pitchFamily="34" charset="0"/>
                <a:cs typeface="Arial" panose="020B0604020202020204" pitchFamily="34" charset="0"/>
              </a:rPr>
              <a:t>, 1621</a:t>
            </a:r>
          </a:p>
          <a:p>
            <a:endParaRPr lang="en-US" dirty="0"/>
          </a:p>
        </p:txBody>
      </p:sp>
    </p:spTree>
    <p:extLst>
      <p:ext uri="{BB962C8B-B14F-4D97-AF65-F5344CB8AC3E}">
        <p14:creationId xmlns:p14="http://schemas.microsoft.com/office/powerpoint/2010/main" val="6543631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8A3BEE-4688-044B-02E9-C400D49A3B57}"/>
              </a:ext>
            </a:extLst>
          </p:cNvPr>
          <p:cNvPicPr>
            <a:picLocks noChangeAspect="1"/>
          </p:cNvPicPr>
          <p:nvPr/>
        </p:nvPicPr>
        <p:blipFill>
          <a:blip r:embed="rId2"/>
          <a:stretch>
            <a:fillRect/>
          </a:stretch>
        </p:blipFill>
        <p:spPr>
          <a:xfrm>
            <a:off x="2209800" y="970067"/>
            <a:ext cx="7772400" cy="4917865"/>
          </a:xfrm>
          <a:prstGeom prst="rect">
            <a:avLst/>
          </a:prstGeom>
        </p:spPr>
      </p:pic>
      <p:sp>
        <p:nvSpPr>
          <p:cNvPr id="3" name="TextBox 2">
            <a:extLst>
              <a:ext uri="{FF2B5EF4-FFF2-40B4-BE49-F238E27FC236}">
                <a16:creationId xmlns:a16="http://schemas.microsoft.com/office/drawing/2014/main" id="{105BDCF2-84C5-DAB3-D55F-273218012F72}"/>
              </a:ext>
            </a:extLst>
          </p:cNvPr>
          <p:cNvSpPr txBox="1"/>
          <p:nvPr/>
        </p:nvSpPr>
        <p:spPr>
          <a:xfrm>
            <a:off x="539645" y="6115987"/>
            <a:ext cx="9007594" cy="369332"/>
          </a:xfrm>
          <a:prstGeom prst="rect">
            <a:avLst/>
          </a:prstGeom>
          <a:noFill/>
        </p:spPr>
        <p:txBody>
          <a:bodyPr wrap="none" rtlCol="0">
            <a:spAutoFit/>
          </a:bodyPr>
          <a:lstStyle/>
          <a:p>
            <a:r>
              <a:rPr lang="en-US" dirty="0"/>
              <a:t>Should we screen people with protein age gaps more frequently for chronic conditions </a:t>
            </a:r>
          </a:p>
        </p:txBody>
      </p:sp>
    </p:spTree>
    <p:extLst>
      <p:ext uri="{BB962C8B-B14F-4D97-AF65-F5344CB8AC3E}">
        <p14:creationId xmlns:p14="http://schemas.microsoft.com/office/powerpoint/2010/main" val="40854117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AF99C-452F-4823-89D3-4EED09ABBEC4}"/>
              </a:ext>
            </a:extLst>
          </p:cNvPr>
          <p:cNvPicPr>
            <a:picLocks noChangeAspect="1"/>
          </p:cNvPicPr>
          <p:nvPr/>
        </p:nvPicPr>
        <p:blipFill>
          <a:blip r:embed="rId2"/>
          <a:stretch>
            <a:fillRect/>
          </a:stretch>
        </p:blipFill>
        <p:spPr>
          <a:xfrm>
            <a:off x="2209800" y="253352"/>
            <a:ext cx="7772400" cy="6351296"/>
          </a:xfrm>
          <a:prstGeom prst="rect">
            <a:avLst/>
          </a:prstGeom>
        </p:spPr>
      </p:pic>
    </p:spTree>
    <p:extLst>
      <p:ext uri="{BB962C8B-B14F-4D97-AF65-F5344CB8AC3E}">
        <p14:creationId xmlns:p14="http://schemas.microsoft.com/office/powerpoint/2010/main" val="18657178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DEFF14-4674-9D54-161E-F143A5C512B0}"/>
              </a:ext>
            </a:extLst>
          </p:cNvPr>
          <p:cNvPicPr>
            <a:picLocks noChangeAspect="1"/>
          </p:cNvPicPr>
          <p:nvPr/>
        </p:nvPicPr>
        <p:blipFill>
          <a:blip r:embed="rId2"/>
          <a:stretch>
            <a:fillRect/>
          </a:stretch>
        </p:blipFill>
        <p:spPr>
          <a:xfrm>
            <a:off x="3228692" y="0"/>
            <a:ext cx="5734615" cy="6858000"/>
          </a:xfrm>
          <a:prstGeom prst="rect">
            <a:avLst/>
          </a:prstGeom>
        </p:spPr>
      </p:pic>
    </p:spTree>
    <p:extLst>
      <p:ext uri="{BB962C8B-B14F-4D97-AF65-F5344CB8AC3E}">
        <p14:creationId xmlns:p14="http://schemas.microsoft.com/office/powerpoint/2010/main" val="30900124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5FD09-09AA-2DC5-1BE3-2B355F21C4D7}"/>
              </a:ext>
            </a:extLst>
          </p:cNvPr>
          <p:cNvSpPr txBox="1"/>
          <p:nvPr/>
        </p:nvSpPr>
        <p:spPr>
          <a:xfrm>
            <a:off x="3050498" y="3248081"/>
            <a:ext cx="6100996" cy="646331"/>
          </a:xfrm>
          <a:prstGeom prst="rect">
            <a:avLst/>
          </a:prstGeom>
          <a:noFill/>
        </p:spPr>
        <p:txBody>
          <a:bodyPr wrap="square">
            <a:spAutoFit/>
          </a:bodyPr>
          <a:lstStyle/>
          <a:p>
            <a:r>
              <a:rPr lang="en-US" dirty="0">
                <a:solidFill>
                  <a:srgbClr val="000000"/>
                </a:solidFill>
                <a:effectLst/>
                <a:latin typeface="Helvetica" pitchFamily="2" charset="0"/>
              </a:rPr>
              <a:t>leading </a:t>
            </a:r>
            <a:r>
              <a:rPr lang="en-US" dirty="0" err="1">
                <a:solidFill>
                  <a:srgbClr val="000000"/>
                </a:solidFill>
                <a:effectLst/>
                <a:latin typeface="Helvetica" pitchFamily="2" charset="0"/>
              </a:rPr>
              <a:t>DNAm</a:t>
            </a:r>
            <a:r>
              <a:rPr lang="en-US" dirty="0">
                <a:solidFill>
                  <a:srgbClr val="000000"/>
                </a:solidFill>
                <a:effectLst/>
                <a:latin typeface="Helvetica" pitchFamily="2" charset="0"/>
              </a:rPr>
              <a:t> clocks, including the Horvath clock</a:t>
            </a:r>
            <a:r>
              <a:rPr lang="en-US" dirty="0">
                <a:solidFill>
                  <a:srgbClr val="0A5494"/>
                </a:solidFill>
                <a:effectLst/>
                <a:latin typeface="Helvetica" pitchFamily="2" charset="0"/>
              </a:rPr>
              <a:t>22</a:t>
            </a:r>
            <a:r>
              <a:rPr lang="en-US" dirty="0">
                <a:solidFill>
                  <a:srgbClr val="000000"/>
                </a:solidFill>
                <a:effectLst/>
                <a:latin typeface="Helvetica" pitchFamily="2" charset="0"/>
              </a:rPr>
              <a:t>, </a:t>
            </a:r>
            <a:r>
              <a:rPr lang="en-US" dirty="0" err="1">
                <a:solidFill>
                  <a:srgbClr val="000000"/>
                </a:solidFill>
                <a:effectLst/>
                <a:latin typeface="Helvetica" pitchFamily="2" charset="0"/>
              </a:rPr>
              <a:t>DNAm</a:t>
            </a:r>
            <a:r>
              <a:rPr lang="en-US" dirty="0">
                <a:solidFill>
                  <a:srgbClr val="000000"/>
                </a:solidFill>
                <a:effectLst/>
                <a:latin typeface="Helvetica" pitchFamily="2" charset="0"/>
              </a:rPr>
              <a:t> PhenoAge</a:t>
            </a:r>
            <a:r>
              <a:rPr lang="en-US" dirty="0">
                <a:solidFill>
                  <a:srgbClr val="0A5494"/>
                </a:solidFill>
                <a:effectLst/>
                <a:latin typeface="Helvetica" pitchFamily="2" charset="0"/>
              </a:rPr>
              <a:t>23</a:t>
            </a:r>
            <a:r>
              <a:rPr lang="en-US" dirty="0">
                <a:solidFill>
                  <a:srgbClr val="000000"/>
                </a:solidFill>
                <a:effectLst/>
                <a:latin typeface="Helvetica" pitchFamily="2" charset="0"/>
              </a:rPr>
              <a:t> and DunedinPACE</a:t>
            </a:r>
            <a:r>
              <a:rPr lang="en-US" dirty="0">
                <a:solidFill>
                  <a:srgbClr val="0A5494"/>
                </a:solidFill>
                <a:effectLst/>
                <a:latin typeface="Helvetica" pitchFamily="2" charset="0"/>
              </a:rPr>
              <a:t>24</a:t>
            </a:r>
            <a:r>
              <a:rPr lang="en-US" dirty="0">
                <a:solidFill>
                  <a:srgbClr val="000000"/>
                </a:solidFill>
                <a:effectLst/>
                <a:latin typeface="Helvetica" pitchFamily="2" charset="0"/>
              </a:rPr>
              <a:t> (E</a:t>
            </a:r>
          </a:p>
        </p:txBody>
      </p:sp>
    </p:spTree>
    <p:extLst>
      <p:ext uri="{BB962C8B-B14F-4D97-AF65-F5344CB8AC3E}">
        <p14:creationId xmlns:p14="http://schemas.microsoft.com/office/powerpoint/2010/main" val="37265119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A6180C-EB3A-74F1-0B49-6214C7CD780A}"/>
              </a:ext>
            </a:extLst>
          </p:cNvPr>
          <p:cNvPicPr>
            <a:picLocks noChangeAspect="1"/>
          </p:cNvPicPr>
          <p:nvPr/>
        </p:nvPicPr>
        <p:blipFill>
          <a:blip r:embed="rId2"/>
          <a:stretch>
            <a:fillRect/>
          </a:stretch>
        </p:blipFill>
        <p:spPr>
          <a:xfrm>
            <a:off x="2209800" y="657813"/>
            <a:ext cx="7772400" cy="5542374"/>
          </a:xfrm>
          <a:prstGeom prst="rect">
            <a:avLst/>
          </a:prstGeom>
        </p:spPr>
      </p:pic>
      <p:sp>
        <p:nvSpPr>
          <p:cNvPr id="3" name="TextBox 2">
            <a:extLst>
              <a:ext uri="{FF2B5EF4-FFF2-40B4-BE49-F238E27FC236}">
                <a16:creationId xmlns:a16="http://schemas.microsoft.com/office/drawing/2014/main" id="{2AA4091B-A30B-975F-44F7-F48EED1B1B71}"/>
              </a:ext>
            </a:extLst>
          </p:cNvPr>
          <p:cNvSpPr txBox="1"/>
          <p:nvPr/>
        </p:nvSpPr>
        <p:spPr>
          <a:xfrm>
            <a:off x="2442341" y="2274838"/>
            <a:ext cx="7307317" cy="646331"/>
          </a:xfrm>
          <a:prstGeom prst="rect">
            <a:avLst/>
          </a:prstGeom>
          <a:noFill/>
        </p:spPr>
        <p:txBody>
          <a:bodyPr wrap="square">
            <a:spAutoFit/>
          </a:bodyPr>
          <a:lstStyle/>
          <a:p>
            <a:r>
              <a:rPr lang="en-US" sz="3600" dirty="0"/>
              <a:t>Genetic predictors of </a:t>
            </a:r>
            <a:r>
              <a:rPr lang="en-US" sz="3600" b="1" dirty="0">
                <a:solidFill>
                  <a:srgbClr val="00B050"/>
                </a:solidFill>
              </a:rPr>
              <a:t>age</a:t>
            </a:r>
          </a:p>
        </p:txBody>
      </p:sp>
    </p:spTree>
    <p:extLst>
      <p:ext uri="{BB962C8B-B14F-4D97-AF65-F5344CB8AC3E}">
        <p14:creationId xmlns:p14="http://schemas.microsoft.com/office/powerpoint/2010/main" val="16808706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A5B4-D3A6-5924-E773-56254FB6DE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3DFF6A2-66C8-A7A3-CDF9-80E045CBC5C6}"/>
              </a:ext>
            </a:extLst>
          </p:cNvPr>
          <p:cNvSpPr>
            <a:spLocks noGrp="1"/>
          </p:cNvSpPr>
          <p:nvPr>
            <p:ph idx="1"/>
          </p:nvPr>
        </p:nvSpPr>
        <p:spPr/>
        <p:txBody>
          <a:bodyPr/>
          <a:lstStyle/>
          <a:p>
            <a:r>
              <a:rPr lang="en-US" dirty="0"/>
              <a:t>Wikipedia</a:t>
            </a:r>
          </a:p>
          <a:p>
            <a:r>
              <a:rPr lang="en-US" dirty="0"/>
              <a:t>Our World in Data</a:t>
            </a:r>
          </a:p>
        </p:txBody>
      </p:sp>
    </p:spTree>
    <p:extLst>
      <p:ext uri="{BB962C8B-B14F-4D97-AF65-F5344CB8AC3E}">
        <p14:creationId xmlns:p14="http://schemas.microsoft.com/office/powerpoint/2010/main" val="59207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FF55-5279-6B45-46AE-211D02244E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0FD706-AC13-4710-078C-0DE2DFC19C98}"/>
              </a:ext>
            </a:extLst>
          </p:cNvPr>
          <p:cNvSpPr>
            <a:spLocks noGrp="1"/>
          </p:cNvSpPr>
          <p:nvPr>
            <p:ph idx="1"/>
          </p:nvPr>
        </p:nvSpPr>
        <p:spPr/>
        <p:txBody>
          <a:bodyPr/>
          <a:lstStyle/>
          <a:p>
            <a:r>
              <a:rPr lang="en-US" dirty="0"/>
              <a:t>What will you do with your time on this earth</a:t>
            </a:r>
          </a:p>
        </p:txBody>
      </p:sp>
    </p:spTree>
    <p:extLst>
      <p:ext uri="{BB962C8B-B14F-4D97-AF65-F5344CB8AC3E}">
        <p14:creationId xmlns:p14="http://schemas.microsoft.com/office/powerpoint/2010/main" val="1915401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6EF73-58F5-396C-B3A7-6CC00F21C21D}"/>
            </a:ext>
          </a:extLst>
        </p:cNvPr>
        <p:cNvGrpSpPr/>
        <p:nvPr/>
      </p:nvGrpSpPr>
      <p:grpSpPr>
        <a:xfrm>
          <a:off x="0" y="0"/>
          <a:ext cx="0" cy="0"/>
          <a:chOff x="0" y="0"/>
          <a:chExt cx="0" cy="0"/>
        </a:xfrm>
      </p:grpSpPr>
      <p:pic>
        <p:nvPicPr>
          <p:cNvPr id="3" name="Picture 2" descr="A statue of a person holding a weight&#10;&#10;AI-generated content may be incorrect.">
            <a:extLst>
              <a:ext uri="{FF2B5EF4-FFF2-40B4-BE49-F238E27FC236}">
                <a16:creationId xmlns:a16="http://schemas.microsoft.com/office/drawing/2014/main" id="{57ABE308-2BC6-7FCA-4EA2-B7C8E14C5FE8}"/>
              </a:ext>
            </a:extLst>
          </p:cNvPr>
          <p:cNvPicPr>
            <a:picLocks noChangeAspect="1"/>
          </p:cNvPicPr>
          <p:nvPr/>
        </p:nvPicPr>
        <p:blipFill>
          <a:blip r:embed="rId2"/>
          <a:stretch>
            <a:fillRect/>
          </a:stretch>
        </p:blipFill>
        <p:spPr>
          <a:xfrm>
            <a:off x="2038928" y="966436"/>
            <a:ext cx="1912166" cy="3196901"/>
          </a:xfrm>
          <a:prstGeom prst="rect">
            <a:avLst/>
          </a:prstGeom>
        </p:spPr>
      </p:pic>
      <p:sp>
        <p:nvSpPr>
          <p:cNvPr id="6" name="TextBox 5">
            <a:extLst>
              <a:ext uri="{FF2B5EF4-FFF2-40B4-BE49-F238E27FC236}">
                <a16:creationId xmlns:a16="http://schemas.microsoft.com/office/drawing/2014/main" id="{A9F0BEE5-DC6D-AB76-663F-D64C7CA0AC81}"/>
              </a:ext>
            </a:extLst>
          </p:cNvPr>
          <p:cNvSpPr txBox="1"/>
          <p:nvPr/>
        </p:nvSpPr>
        <p:spPr>
          <a:xfrm>
            <a:off x="1335488" y="4374807"/>
            <a:ext cx="4162629" cy="369332"/>
          </a:xfrm>
          <a:prstGeom prst="rect">
            <a:avLst/>
          </a:prstGeom>
          <a:noFill/>
        </p:spPr>
        <p:txBody>
          <a:bodyPr wrap="square">
            <a:spAutoFit/>
          </a:bodyPr>
          <a:lstStyle/>
          <a:p>
            <a:r>
              <a:rPr lang="en-US" i="1" dirty="0">
                <a:effectLst/>
                <a:latin typeface="Arial" panose="020B0604020202020204" pitchFamily="34" charset="0"/>
              </a:rPr>
              <a:t>Discobolus</a:t>
            </a:r>
            <a:r>
              <a:rPr lang="en-US" b="0" i="0" dirty="0">
                <a:effectLst/>
                <a:latin typeface="Arial" panose="020B0604020202020204" pitchFamily="34" charset="0"/>
              </a:rPr>
              <a:t> by Myron,</a:t>
            </a:r>
            <a:r>
              <a:rPr lang="en-US" b="0" i="0" u="none" strike="noStrike" dirty="0">
                <a:effectLst/>
                <a:latin typeface="Arial" panose="020B0604020202020204" pitchFamily="34" charset="0"/>
              </a:rPr>
              <a:t> ~450 BC</a:t>
            </a:r>
            <a:r>
              <a:rPr lang="en-US" b="0" i="0" dirty="0">
                <a:effectLst/>
                <a:latin typeface="Arial" panose="020B0604020202020204" pitchFamily="34" charset="0"/>
              </a:rPr>
              <a:t> </a:t>
            </a:r>
            <a:endParaRPr lang="en-US" dirty="0"/>
          </a:p>
        </p:txBody>
      </p:sp>
      <p:pic>
        <p:nvPicPr>
          <p:cNvPr id="8" name="Picture 7" descr="A person lying in bed&#10;&#10;AI-generated content may be incorrect.">
            <a:extLst>
              <a:ext uri="{FF2B5EF4-FFF2-40B4-BE49-F238E27FC236}">
                <a16:creationId xmlns:a16="http://schemas.microsoft.com/office/drawing/2014/main" id="{D0455390-17F4-7ED0-EBDA-44C3DCBD0501}"/>
              </a:ext>
            </a:extLst>
          </p:cNvPr>
          <p:cNvPicPr>
            <a:picLocks noChangeAspect="1"/>
          </p:cNvPicPr>
          <p:nvPr/>
        </p:nvPicPr>
        <p:blipFill>
          <a:blip r:embed="rId3"/>
          <a:stretch>
            <a:fillRect/>
          </a:stretch>
        </p:blipFill>
        <p:spPr>
          <a:xfrm>
            <a:off x="6304874" y="966437"/>
            <a:ext cx="4526586" cy="3196901"/>
          </a:xfrm>
          <a:prstGeom prst="rect">
            <a:avLst/>
          </a:prstGeom>
        </p:spPr>
      </p:pic>
      <p:sp>
        <p:nvSpPr>
          <p:cNvPr id="10" name="TextBox 9">
            <a:extLst>
              <a:ext uri="{FF2B5EF4-FFF2-40B4-BE49-F238E27FC236}">
                <a16:creationId xmlns:a16="http://schemas.microsoft.com/office/drawing/2014/main" id="{6BBA9627-A567-7B22-1A84-2FA2057FBD89}"/>
              </a:ext>
            </a:extLst>
          </p:cNvPr>
          <p:cNvSpPr txBox="1"/>
          <p:nvPr/>
        </p:nvSpPr>
        <p:spPr>
          <a:xfrm>
            <a:off x="6217192" y="4374807"/>
            <a:ext cx="6100174" cy="923330"/>
          </a:xfrm>
          <a:prstGeom prst="rect">
            <a:avLst/>
          </a:prstGeom>
          <a:noFill/>
        </p:spPr>
        <p:txBody>
          <a:bodyPr wrap="square">
            <a:spAutoFit/>
          </a:bodyPr>
          <a:lstStyle/>
          <a:p>
            <a:r>
              <a:rPr lang="en-US" b="0" i="1" dirty="0">
                <a:solidFill>
                  <a:srgbClr val="1F1F1F"/>
                </a:solidFill>
                <a:effectLst/>
                <a:latin typeface="Arial" panose="020B0604020202020204" pitchFamily="34" charset="0"/>
                <a:cs typeface="Arial" panose="020B0604020202020204" pitchFamily="34" charset="0"/>
              </a:rPr>
              <a:t>Woman on Her Deathbed,</a:t>
            </a:r>
            <a:r>
              <a:rPr lang="en-US" i="1" dirty="0">
                <a:solidFill>
                  <a:srgbClr val="1F1F1F"/>
                </a:solidFill>
                <a:effectLst/>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anonyme, école </a:t>
            </a:r>
            <a:r>
              <a:rPr lang="en-US" i="0" dirty="0" err="1">
                <a:solidFill>
                  <a:srgbClr val="000000"/>
                </a:solidFill>
                <a:effectLst/>
                <a:latin typeface="Arial" panose="020B0604020202020204" pitchFamily="34" charset="0"/>
                <a:cs typeface="Arial" panose="020B0604020202020204" pitchFamily="34" charset="0"/>
              </a:rPr>
              <a:t>flamande</a:t>
            </a:r>
            <a:r>
              <a:rPr lang="en-US" i="0" dirty="0">
                <a:solidFill>
                  <a:srgbClr val="000000"/>
                </a:solidFill>
                <a:effectLst/>
                <a:latin typeface="Arial" panose="020B0604020202020204" pitchFamily="34" charset="0"/>
                <a:cs typeface="Arial" panose="020B0604020202020204" pitchFamily="34" charset="0"/>
              </a:rPr>
              <a:t>, 1621</a:t>
            </a:r>
          </a:p>
          <a:p>
            <a:endParaRPr lang="en-US" dirty="0"/>
          </a:p>
        </p:txBody>
      </p:sp>
      <p:sp>
        <p:nvSpPr>
          <p:cNvPr id="2" name="TextBox 1">
            <a:extLst>
              <a:ext uri="{FF2B5EF4-FFF2-40B4-BE49-F238E27FC236}">
                <a16:creationId xmlns:a16="http://schemas.microsoft.com/office/drawing/2014/main" id="{04A34462-C2AE-A20C-81F3-35174CD87E0F}"/>
              </a:ext>
            </a:extLst>
          </p:cNvPr>
          <p:cNvSpPr txBox="1"/>
          <p:nvPr/>
        </p:nvSpPr>
        <p:spPr>
          <a:xfrm>
            <a:off x="1757045" y="5506843"/>
            <a:ext cx="4162629" cy="769441"/>
          </a:xfrm>
          <a:prstGeom prst="rect">
            <a:avLst/>
          </a:prstGeom>
          <a:noFill/>
        </p:spPr>
        <p:txBody>
          <a:bodyPr wrap="square">
            <a:spAutoFit/>
          </a:bodyPr>
          <a:lstStyle/>
          <a:p>
            <a:r>
              <a:rPr lang="en-US" sz="4400" i="1" dirty="0">
                <a:effectLst/>
                <a:latin typeface="Arial" panose="020B0604020202020204" pitchFamily="34" charset="0"/>
              </a:rPr>
              <a:t>“LGFD”</a:t>
            </a:r>
            <a:endParaRPr lang="en-US" sz="4400" dirty="0"/>
          </a:p>
        </p:txBody>
      </p:sp>
    </p:spTree>
    <p:extLst>
      <p:ext uri="{BB962C8B-B14F-4D97-AF65-F5344CB8AC3E}">
        <p14:creationId xmlns:p14="http://schemas.microsoft.com/office/powerpoint/2010/main" val="3923919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D20F4-284B-2DBA-4631-FFE1D2EEE0A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C3E70D3-2528-CEA5-66F4-3ED781E37511}"/>
              </a:ext>
            </a:extLst>
          </p:cNvPr>
          <p:cNvSpPr txBox="1"/>
          <p:nvPr/>
        </p:nvSpPr>
        <p:spPr>
          <a:xfrm>
            <a:off x="1413498" y="3105834"/>
            <a:ext cx="8466082" cy="646331"/>
          </a:xfrm>
          <a:prstGeom prst="rect">
            <a:avLst/>
          </a:prstGeom>
          <a:noFill/>
        </p:spPr>
        <p:txBody>
          <a:bodyPr wrap="square">
            <a:spAutoFit/>
          </a:bodyPr>
          <a:lstStyle/>
          <a:p>
            <a:pPr algn="l">
              <a:buNone/>
            </a:pPr>
            <a:r>
              <a:rPr lang="en-US" sz="3600" b="0" i="0" dirty="0">
                <a:effectLst/>
                <a:latin typeface="Arial" panose="020B0604020202020204" pitchFamily="34" charset="0"/>
              </a:rPr>
              <a:t>In other words, it’s a </a:t>
            </a:r>
            <a:r>
              <a:rPr lang="en-US" sz="3600" b="1" i="0" dirty="0">
                <a:solidFill>
                  <a:srgbClr val="00B050"/>
                </a:solidFill>
                <a:effectLst/>
                <a:latin typeface="Arial" panose="020B0604020202020204" pitchFamily="34" charset="0"/>
              </a:rPr>
              <a:t>vibe</a:t>
            </a:r>
          </a:p>
        </p:txBody>
      </p:sp>
    </p:spTree>
    <p:extLst>
      <p:ext uri="{BB962C8B-B14F-4D97-AF65-F5344CB8AC3E}">
        <p14:creationId xmlns:p14="http://schemas.microsoft.com/office/powerpoint/2010/main" val="1790033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5AB33-1B01-85FD-0F14-454DACA5C68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D2562A4-0C9A-0313-21D7-164FC4235FB2}"/>
              </a:ext>
            </a:extLst>
          </p:cNvPr>
          <p:cNvSpPr txBox="1"/>
          <p:nvPr/>
        </p:nvSpPr>
        <p:spPr>
          <a:xfrm>
            <a:off x="1413498" y="3105834"/>
            <a:ext cx="8466082" cy="646331"/>
          </a:xfrm>
          <a:prstGeom prst="rect">
            <a:avLst/>
          </a:prstGeom>
          <a:noFill/>
        </p:spPr>
        <p:txBody>
          <a:bodyPr wrap="square">
            <a:spAutoFit/>
          </a:bodyPr>
          <a:lstStyle/>
          <a:p>
            <a:pPr algn="l">
              <a:buNone/>
            </a:pPr>
            <a:r>
              <a:rPr lang="en-US" sz="3600" b="0" i="0" dirty="0">
                <a:effectLst/>
                <a:latin typeface="Arial" panose="020B0604020202020204" pitchFamily="34" charset="0"/>
              </a:rPr>
              <a:t>But how can we quantify this </a:t>
            </a:r>
            <a:r>
              <a:rPr lang="en-US" sz="3600" b="0" i="0" dirty="0">
                <a:solidFill>
                  <a:srgbClr val="00B050"/>
                </a:solidFill>
                <a:effectLst/>
                <a:latin typeface="Arial" panose="020B0604020202020204" pitchFamily="34" charset="0"/>
              </a:rPr>
              <a:t>~</a:t>
            </a:r>
            <a:r>
              <a:rPr lang="en-US" sz="3600" b="1" i="0" dirty="0">
                <a:solidFill>
                  <a:srgbClr val="00B050"/>
                </a:solidFill>
                <a:effectLst/>
                <a:latin typeface="Arial" panose="020B0604020202020204" pitchFamily="34" charset="0"/>
              </a:rPr>
              <a:t>vibe~</a:t>
            </a:r>
          </a:p>
        </p:txBody>
      </p:sp>
    </p:spTree>
    <p:extLst>
      <p:ext uri="{BB962C8B-B14F-4D97-AF65-F5344CB8AC3E}">
        <p14:creationId xmlns:p14="http://schemas.microsoft.com/office/powerpoint/2010/main" val="2744092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E4708-E47B-675A-C383-8D27A55E437F}"/>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B2D70E51-89B8-ED62-5435-70C83A4FDE95}"/>
              </a:ext>
            </a:extLst>
          </p:cNvPr>
          <p:cNvSpPr txBox="1">
            <a:spLocks/>
          </p:cNvSpPr>
          <p:nvPr/>
        </p:nvSpPr>
        <p:spPr>
          <a:xfrm>
            <a:off x="838200" y="349568"/>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Disclosures</a:t>
            </a:r>
            <a:endParaRPr lang="en-US" b="1" dirty="0">
              <a:solidFill>
                <a:srgbClr val="00B050"/>
              </a:solidFill>
            </a:endParaRPr>
          </a:p>
        </p:txBody>
      </p:sp>
      <p:sp>
        <p:nvSpPr>
          <p:cNvPr id="3" name="Content Placeholder 2">
            <a:extLst>
              <a:ext uri="{FF2B5EF4-FFF2-40B4-BE49-F238E27FC236}">
                <a16:creationId xmlns:a16="http://schemas.microsoft.com/office/drawing/2014/main" id="{78F69218-DC54-AD8D-766E-064643724A2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LiquidCell</a:t>
            </a:r>
            <a:endParaRPr lang="en-US" dirty="0"/>
          </a:p>
          <a:p>
            <a:pPr lvl="1"/>
            <a:r>
              <a:rPr lang="en-US" dirty="0"/>
              <a:t>Equity</a:t>
            </a:r>
          </a:p>
          <a:p>
            <a:r>
              <a:rPr lang="en-US" dirty="0"/>
              <a:t>September VC</a:t>
            </a:r>
          </a:p>
          <a:p>
            <a:pPr lvl="1"/>
            <a:r>
              <a:rPr lang="en-US" dirty="0"/>
              <a:t>General Partner</a:t>
            </a:r>
          </a:p>
          <a:p>
            <a:endParaRPr lang="en-US" dirty="0"/>
          </a:p>
        </p:txBody>
      </p:sp>
    </p:spTree>
    <p:extLst>
      <p:ext uri="{BB962C8B-B14F-4D97-AF65-F5344CB8AC3E}">
        <p14:creationId xmlns:p14="http://schemas.microsoft.com/office/powerpoint/2010/main" val="3304808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4BB10C-0547-82B1-1A06-3399FC181309}"/>
              </a:ext>
            </a:extLst>
          </p:cNvPr>
          <p:cNvPicPr>
            <a:picLocks noChangeAspect="1"/>
          </p:cNvPicPr>
          <p:nvPr/>
        </p:nvPicPr>
        <p:blipFill>
          <a:blip r:embed="rId2"/>
          <a:stretch>
            <a:fillRect/>
          </a:stretch>
        </p:blipFill>
        <p:spPr>
          <a:xfrm>
            <a:off x="1087821" y="1971871"/>
            <a:ext cx="8121869" cy="1167214"/>
          </a:xfrm>
          <a:prstGeom prst="rect">
            <a:avLst/>
          </a:prstGeom>
        </p:spPr>
      </p:pic>
      <p:sp>
        <p:nvSpPr>
          <p:cNvPr id="3" name="TextBox 2">
            <a:extLst>
              <a:ext uri="{FF2B5EF4-FFF2-40B4-BE49-F238E27FC236}">
                <a16:creationId xmlns:a16="http://schemas.microsoft.com/office/drawing/2014/main" id="{2D06EA66-60E3-8524-95DC-2AE9EE7FAD64}"/>
              </a:ext>
            </a:extLst>
          </p:cNvPr>
          <p:cNvSpPr txBox="1"/>
          <p:nvPr/>
        </p:nvSpPr>
        <p:spPr>
          <a:xfrm>
            <a:off x="1198180" y="558056"/>
            <a:ext cx="3778535" cy="954107"/>
          </a:xfrm>
          <a:prstGeom prst="rect">
            <a:avLst/>
          </a:prstGeom>
          <a:noFill/>
        </p:spPr>
        <p:txBody>
          <a:bodyPr wrap="none" rtlCol="0">
            <a:spAutoFit/>
          </a:bodyPr>
          <a:lstStyle/>
          <a:p>
            <a:r>
              <a:rPr lang="en-US" sz="2800" dirty="0"/>
              <a:t>Galen’s 6 non naturals</a:t>
            </a:r>
          </a:p>
          <a:p>
            <a:r>
              <a:rPr lang="en-US" sz="2800" dirty="0"/>
              <a:t>~200 AD</a:t>
            </a:r>
          </a:p>
        </p:txBody>
      </p:sp>
      <p:sp>
        <p:nvSpPr>
          <p:cNvPr id="5" name="TextBox 4">
            <a:extLst>
              <a:ext uri="{FF2B5EF4-FFF2-40B4-BE49-F238E27FC236}">
                <a16:creationId xmlns:a16="http://schemas.microsoft.com/office/drawing/2014/main" id="{EAE13340-D0A6-9A72-7A54-F343538DF23E}"/>
              </a:ext>
            </a:extLst>
          </p:cNvPr>
          <p:cNvSpPr txBox="1"/>
          <p:nvPr/>
        </p:nvSpPr>
        <p:spPr>
          <a:xfrm>
            <a:off x="1087821" y="3598793"/>
            <a:ext cx="8466082" cy="2831544"/>
          </a:xfrm>
          <a:prstGeom prst="rect">
            <a:avLst/>
          </a:prstGeom>
          <a:noFill/>
        </p:spPr>
        <p:txBody>
          <a:bodyPr wrap="square">
            <a:spAutoFit/>
          </a:bodyPr>
          <a:lstStyle/>
          <a:p>
            <a:pPr algn="l">
              <a:buNone/>
            </a:pPr>
            <a:r>
              <a:rPr lang="en-US" sz="2400" b="0" i="0" dirty="0">
                <a:effectLst/>
                <a:latin typeface="Arial" panose="020B0604020202020204" pitchFamily="34" charset="0"/>
              </a:rPr>
              <a:t>Habit is in six ways: </a:t>
            </a:r>
            <a:r>
              <a:rPr lang="en-US" sz="2400" b="1" i="0" dirty="0">
                <a:effectLst/>
                <a:latin typeface="Arial" panose="020B0604020202020204" pitchFamily="34" charset="0"/>
              </a:rPr>
              <a:t>first</a:t>
            </a:r>
            <a:r>
              <a:rPr lang="en-US" sz="2400" b="0" i="0" dirty="0">
                <a:effectLst/>
                <a:latin typeface="Arial" panose="020B0604020202020204" pitchFamily="34" charset="0"/>
              </a:rPr>
              <a:t>, from the </a:t>
            </a:r>
            <a:r>
              <a:rPr lang="en-US" sz="2400" b="1" i="0" dirty="0">
                <a:solidFill>
                  <a:srgbClr val="00B050"/>
                </a:solidFill>
                <a:effectLst/>
                <a:latin typeface="Arial" panose="020B0604020202020204" pitchFamily="34" charset="0"/>
              </a:rPr>
              <a:t>air</a:t>
            </a:r>
            <a:r>
              <a:rPr lang="en-US" sz="2400" b="0" i="0" dirty="0">
                <a:effectLst/>
                <a:latin typeface="Arial" panose="020B0604020202020204" pitchFamily="34" charset="0"/>
              </a:rPr>
              <a:t> and its change, which change is either local or temporal when something happens in time: </a:t>
            </a:r>
            <a:r>
              <a:rPr lang="en-US" sz="2400" b="1" i="0" dirty="0">
                <a:effectLst/>
                <a:latin typeface="Arial" panose="020B0604020202020204" pitchFamily="34" charset="0"/>
              </a:rPr>
              <a:t>second</a:t>
            </a:r>
            <a:r>
              <a:rPr lang="en-US" sz="2400" b="0" i="0" dirty="0">
                <a:effectLst/>
                <a:latin typeface="Arial" panose="020B0604020202020204" pitchFamily="34" charset="0"/>
              </a:rPr>
              <a:t>, from </a:t>
            </a:r>
            <a:r>
              <a:rPr lang="en-US" sz="2400" b="1" i="0" dirty="0">
                <a:solidFill>
                  <a:srgbClr val="00B050"/>
                </a:solidFill>
                <a:effectLst/>
                <a:latin typeface="Arial" panose="020B0604020202020204" pitchFamily="34" charset="0"/>
              </a:rPr>
              <a:t>motion or rest</a:t>
            </a:r>
            <a:r>
              <a:rPr lang="en-US" sz="2400" b="0" i="0" dirty="0">
                <a:effectLst/>
                <a:latin typeface="Arial" panose="020B0604020202020204" pitchFamily="34" charset="0"/>
              </a:rPr>
              <a:t>: third, from </a:t>
            </a:r>
            <a:r>
              <a:rPr lang="en-US" sz="2400" b="1" i="0" dirty="0">
                <a:solidFill>
                  <a:srgbClr val="00B050"/>
                </a:solidFill>
                <a:effectLst/>
                <a:latin typeface="Arial" panose="020B0604020202020204" pitchFamily="34" charset="0"/>
              </a:rPr>
              <a:t>repletion or starvation</a:t>
            </a:r>
            <a:r>
              <a:rPr lang="en-US" sz="2400" b="0" i="0" dirty="0">
                <a:effectLst/>
                <a:latin typeface="Arial" panose="020B0604020202020204" pitchFamily="34" charset="0"/>
              </a:rPr>
              <a:t>: </a:t>
            </a:r>
            <a:r>
              <a:rPr lang="en-US" sz="2400" b="1" i="0" dirty="0">
                <a:effectLst/>
                <a:latin typeface="Arial" panose="020B0604020202020204" pitchFamily="34" charset="0"/>
              </a:rPr>
              <a:t>fourth</a:t>
            </a:r>
            <a:r>
              <a:rPr lang="en-US" sz="2400" b="0" i="0" dirty="0">
                <a:effectLst/>
                <a:latin typeface="Arial" panose="020B0604020202020204" pitchFamily="34" charset="0"/>
              </a:rPr>
              <a:t>, from </a:t>
            </a:r>
            <a:r>
              <a:rPr lang="en-US" sz="2400" b="1" i="0" dirty="0">
                <a:solidFill>
                  <a:srgbClr val="00B050"/>
                </a:solidFill>
                <a:effectLst/>
                <a:latin typeface="Arial" panose="020B0604020202020204" pitchFamily="34" charset="0"/>
              </a:rPr>
              <a:t>sleep or wakefulness</a:t>
            </a:r>
            <a:r>
              <a:rPr lang="en-US" sz="2400" b="0" i="0" dirty="0">
                <a:effectLst/>
                <a:latin typeface="Arial" panose="020B0604020202020204" pitchFamily="34" charset="0"/>
              </a:rPr>
              <a:t>: </a:t>
            </a:r>
            <a:r>
              <a:rPr lang="en-US" sz="2400" b="1" i="0" dirty="0">
                <a:effectLst/>
                <a:latin typeface="Arial" panose="020B0604020202020204" pitchFamily="34" charset="0"/>
              </a:rPr>
              <a:t>fifth</a:t>
            </a:r>
            <a:r>
              <a:rPr lang="en-US" sz="2400" b="0" i="0" dirty="0">
                <a:effectLst/>
                <a:latin typeface="Arial" panose="020B0604020202020204" pitchFamily="34" charset="0"/>
              </a:rPr>
              <a:t>, from </a:t>
            </a:r>
            <a:r>
              <a:rPr lang="en-US" sz="2400" b="1" i="0" dirty="0">
                <a:solidFill>
                  <a:srgbClr val="00B050"/>
                </a:solidFill>
                <a:effectLst/>
                <a:latin typeface="Arial" panose="020B0604020202020204" pitchFamily="34" charset="0"/>
              </a:rPr>
              <a:t>food and drink</a:t>
            </a:r>
            <a:r>
              <a:rPr lang="en-US" sz="2400" b="0" i="0" dirty="0">
                <a:effectLst/>
                <a:latin typeface="Arial" panose="020B0604020202020204" pitchFamily="34" charset="0"/>
              </a:rPr>
              <a:t>: </a:t>
            </a:r>
            <a:r>
              <a:rPr lang="en-US" sz="2400" b="1" i="0" dirty="0">
                <a:effectLst/>
                <a:latin typeface="Arial" panose="020B0604020202020204" pitchFamily="34" charset="0"/>
              </a:rPr>
              <a:t>sixth</a:t>
            </a:r>
            <a:r>
              <a:rPr lang="en-US" sz="2400" b="0" i="0" dirty="0">
                <a:effectLst/>
                <a:latin typeface="Arial" panose="020B0604020202020204" pitchFamily="34" charset="0"/>
              </a:rPr>
              <a:t>, from </a:t>
            </a:r>
            <a:r>
              <a:rPr lang="en-US" sz="2400" b="1" i="0" dirty="0">
                <a:solidFill>
                  <a:srgbClr val="00B050"/>
                </a:solidFill>
                <a:effectLst/>
                <a:latin typeface="Arial" panose="020B0604020202020204" pitchFamily="34" charset="0"/>
              </a:rPr>
              <a:t>accidents of the soul</a:t>
            </a:r>
          </a:p>
          <a:p>
            <a:pPr algn="l">
              <a:spcBef>
                <a:spcPts val="1200"/>
              </a:spcBef>
            </a:pPr>
            <a:br>
              <a:rPr lang="en-US" sz="2400" b="0" i="0" dirty="0">
                <a:effectLst/>
                <a:latin typeface="Arial" panose="020B0604020202020204" pitchFamily="34" charset="0"/>
              </a:rPr>
            </a:br>
            <a:endParaRPr lang="en-US" sz="2400" b="0" i="0" dirty="0">
              <a:effectLst/>
              <a:latin typeface="Arial" panose="020B0604020202020204" pitchFamily="34" charset="0"/>
            </a:endParaRPr>
          </a:p>
        </p:txBody>
      </p:sp>
      <p:sp>
        <p:nvSpPr>
          <p:cNvPr id="7" name="TextBox 6">
            <a:extLst>
              <a:ext uri="{FF2B5EF4-FFF2-40B4-BE49-F238E27FC236}">
                <a16:creationId xmlns:a16="http://schemas.microsoft.com/office/drawing/2014/main" id="{F6FEB7E3-5742-55AE-4C51-85290FFE5E7A}"/>
              </a:ext>
            </a:extLst>
          </p:cNvPr>
          <p:cNvSpPr txBox="1"/>
          <p:nvPr/>
        </p:nvSpPr>
        <p:spPr>
          <a:xfrm>
            <a:off x="6382011" y="6430337"/>
            <a:ext cx="6100174" cy="400110"/>
          </a:xfrm>
          <a:prstGeom prst="rect">
            <a:avLst/>
          </a:prstGeom>
          <a:noFill/>
        </p:spPr>
        <p:txBody>
          <a:bodyPr wrap="square">
            <a:spAutoFit/>
          </a:bodyPr>
          <a:lstStyle/>
          <a:p>
            <a:r>
              <a:rPr lang="en-US" sz="1000" b="0" i="0">
                <a:solidFill>
                  <a:srgbClr val="222222"/>
                </a:solidFill>
                <a:effectLst/>
                <a:latin typeface="Arial" panose="020B0604020202020204" pitchFamily="34" charset="0"/>
              </a:rPr>
              <a:t>Jarcho, Saul. "Galen's six non-naturals: a bibliographic note and translation." </a:t>
            </a:r>
            <a:r>
              <a:rPr lang="en-US" sz="1000" b="0" i="1">
                <a:solidFill>
                  <a:srgbClr val="222222"/>
                </a:solidFill>
                <a:effectLst/>
                <a:latin typeface="Arial" panose="020B0604020202020204" pitchFamily="34" charset="0"/>
              </a:rPr>
              <a:t>Bulletin of the History of Medicine</a:t>
            </a:r>
            <a:r>
              <a:rPr lang="en-US" sz="1000" b="0" i="0">
                <a:solidFill>
                  <a:srgbClr val="222222"/>
                </a:solidFill>
                <a:effectLst/>
                <a:latin typeface="Arial" panose="020B0604020202020204" pitchFamily="34" charset="0"/>
              </a:rPr>
              <a:t> 44.4 (1970): 372-377.</a:t>
            </a:r>
            <a:endParaRPr lang="en-US" sz="1000" dirty="0"/>
          </a:p>
        </p:txBody>
      </p:sp>
    </p:spTree>
    <p:extLst>
      <p:ext uri="{BB962C8B-B14F-4D97-AF65-F5344CB8AC3E}">
        <p14:creationId xmlns:p14="http://schemas.microsoft.com/office/powerpoint/2010/main" val="3276711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man sitting in a chair-like contraption attached to a scale above for weighing him.">
            <a:extLst>
              <a:ext uri="{FF2B5EF4-FFF2-40B4-BE49-F238E27FC236}">
                <a16:creationId xmlns:a16="http://schemas.microsoft.com/office/drawing/2014/main" id="{5D251A97-723E-F9FB-6872-0A6FF6FE3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318" y="1973490"/>
            <a:ext cx="2288499" cy="3695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9A7487-2200-6B0A-54F9-7A92B82343B4}"/>
              </a:ext>
            </a:extLst>
          </p:cNvPr>
          <p:cNvSpPr txBox="1"/>
          <p:nvPr/>
        </p:nvSpPr>
        <p:spPr>
          <a:xfrm>
            <a:off x="5834318" y="699156"/>
            <a:ext cx="6097904" cy="369332"/>
          </a:xfrm>
          <a:prstGeom prst="rect">
            <a:avLst/>
          </a:prstGeom>
          <a:noFill/>
        </p:spPr>
        <p:txBody>
          <a:bodyPr wrap="square">
            <a:spAutoFit/>
          </a:bodyPr>
          <a:lstStyle/>
          <a:p>
            <a:r>
              <a:rPr lang="en-US" b="1" i="1" dirty="0">
                <a:solidFill>
                  <a:srgbClr val="00B050"/>
                </a:solidFill>
                <a:effectLst/>
                <a:latin typeface="Arial" panose="020B0604020202020204" pitchFamily="34" charset="0"/>
              </a:rPr>
              <a:t>De </a:t>
            </a:r>
            <a:r>
              <a:rPr lang="en-US" b="1" i="1" dirty="0" err="1">
                <a:solidFill>
                  <a:srgbClr val="00B050"/>
                </a:solidFill>
                <a:effectLst/>
                <a:latin typeface="Arial" panose="020B0604020202020204" pitchFamily="34" charset="0"/>
              </a:rPr>
              <a:t>Statica</a:t>
            </a:r>
            <a:r>
              <a:rPr lang="en-US" b="1" i="1" dirty="0">
                <a:solidFill>
                  <a:srgbClr val="00B050"/>
                </a:solidFill>
                <a:effectLst/>
                <a:latin typeface="Arial" panose="020B0604020202020204" pitchFamily="34" charset="0"/>
              </a:rPr>
              <a:t> Medicina</a:t>
            </a:r>
            <a:endParaRPr lang="en-US" b="1" dirty="0">
              <a:solidFill>
                <a:srgbClr val="00B050"/>
              </a:solidFill>
            </a:endParaRPr>
          </a:p>
        </p:txBody>
      </p:sp>
      <p:sp>
        <p:nvSpPr>
          <p:cNvPr id="5" name="TextBox 4">
            <a:extLst>
              <a:ext uri="{FF2B5EF4-FFF2-40B4-BE49-F238E27FC236}">
                <a16:creationId xmlns:a16="http://schemas.microsoft.com/office/drawing/2014/main" id="{98D6B40F-AFAD-35A3-04BC-71FC3A6F5F79}"/>
              </a:ext>
            </a:extLst>
          </p:cNvPr>
          <p:cNvSpPr txBox="1"/>
          <p:nvPr/>
        </p:nvSpPr>
        <p:spPr>
          <a:xfrm>
            <a:off x="5834318" y="1068488"/>
            <a:ext cx="6097904" cy="369332"/>
          </a:xfrm>
          <a:prstGeom prst="rect">
            <a:avLst/>
          </a:prstGeom>
          <a:noFill/>
        </p:spPr>
        <p:txBody>
          <a:bodyPr wrap="square">
            <a:spAutoFit/>
          </a:bodyPr>
          <a:lstStyle/>
          <a:p>
            <a:r>
              <a:rPr lang="en-US" i="0" dirty="0" err="1">
                <a:solidFill>
                  <a:srgbClr val="202122"/>
                </a:solidFill>
                <a:effectLst/>
                <a:latin typeface="Arial" panose="020B0604020202020204" pitchFamily="34" charset="0"/>
              </a:rPr>
              <a:t>Santorio</a:t>
            </a:r>
            <a:r>
              <a:rPr lang="en-US" i="0" dirty="0">
                <a:solidFill>
                  <a:srgbClr val="202122"/>
                </a:solidFill>
                <a:effectLst/>
                <a:latin typeface="Arial" panose="020B0604020202020204" pitchFamily="34" charset="0"/>
              </a:rPr>
              <a:t> </a:t>
            </a:r>
            <a:r>
              <a:rPr lang="en-US" i="0" dirty="0" err="1">
                <a:solidFill>
                  <a:srgbClr val="202122"/>
                </a:solidFill>
                <a:effectLst/>
                <a:latin typeface="Arial" panose="020B0604020202020204" pitchFamily="34" charset="0"/>
              </a:rPr>
              <a:t>Santorio</a:t>
            </a:r>
            <a:endParaRPr lang="en-US" dirty="0"/>
          </a:p>
        </p:txBody>
      </p:sp>
      <p:pic>
        <p:nvPicPr>
          <p:cNvPr id="6" name="Picture 5">
            <a:extLst>
              <a:ext uri="{FF2B5EF4-FFF2-40B4-BE49-F238E27FC236}">
                <a16:creationId xmlns:a16="http://schemas.microsoft.com/office/drawing/2014/main" id="{1368599A-9033-B462-26C5-97BEA368D70F}"/>
              </a:ext>
            </a:extLst>
          </p:cNvPr>
          <p:cNvPicPr>
            <a:picLocks noChangeAspect="1"/>
          </p:cNvPicPr>
          <p:nvPr/>
        </p:nvPicPr>
        <p:blipFill>
          <a:blip r:embed="rId4"/>
          <a:stretch>
            <a:fillRect/>
          </a:stretch>
        </p:blipFill>
        <p:spPr>
          <a:xfrm>
            <a:off x="8613049" y="147935"/>
            <a:ext cx="3328207" cy="6000750"/>
          </a:xfrm>
          <a:prstGeom prst="rect">
            <a:avLst/>
          </a:prstGeom>
        </p:spPr>
      </p:pic>
      <p:sp>
        <p:nvSpPr>
          <p:cNvPr id="8" name="TextBox 7">
            <a:extLst>
              <a:ext uri="{FF2B5EF4-FFF2-40B4-BE49-F238E27FC236}">
                <a16:creationId xmlns:a16="http://schemas.microsoft.com/office/drawing/2014/main" id="{222CE0E3-BF75-E7F2-ABDC-DEE934C59DC5}"/>
              </a:ext>
            </a:extLst>
          </p:cNvPr>
          <p:cNvSpPr txBox="1"/>
          <p:nvPr/>
        </p:nvSpPr>
        <p:spPr>
          <a:xfrm>
            <a:off x="55807" y="3082736"/>
            <a:ext cx="5288280" cy="1477328"/>
          </a:xfrm>
          <a:prstGeom prst="rect">
            <a:avLst/>
          </a:prstGeom>
          <a:noFill/>
        </p:spPr>
        <p:txBody>
          <a:bodyPr wrap="square">
            <a:spAutoFit/>
          </a:bodyPr>
          <a:lstStyle/>
          <a:p>
            <a:r>
              <a:rPr lang="en-US" dirty="0"/>
              <a:t>“He only who knows how much and when the body does more or less insensibly perspire, will be able to discern when and how much is to be added or taken away, either for the recovery or preservation of health”</a:t>
            </a:r>
          </a:p>
        </p:txBody>
      </p:sp>
      <p:sp>
        <p:nvSpPr>
          <p:cNvPr id="10" name="TextBox 9">
            <a:extLst>
              <a:ext uri="{FF2B5EF4-FFF2-40B4-BE49-F238E27FC236}">
                <a16:creationId xmlns:a16="http://schemas.microsoft.com/office/drawing/2014/main" id="{DDADE14A-C0E6-50D4-0E5E-EEDDB968FF3E}"/>
              </a:ext>
            </a:extLst>
          </p:cNvPr>
          <p:cNvSpPr txBox="1"/>
          <p:nvPr/>
        </p:nvSpPr>
        <p:spPr>
          <a:xfrm>
            <a:off x="6393071" y="6231663"/>
            <a:ext cx="6140668" cy="400110"/>
          </a:xfrm>
          <a:prstGeom prst="rect">
            <a:avLst/>
          </a:prstGeom>
          <a:noFill/>
        </p:spPr>
        <p:txBody>
          <a:bodyPr wrap="square">
            <a:spAutoFit/>
          </a:bodyPr>
          <a:lstStyle/>
          <a:p>
            <a:r>
              <a:rPr lang="en-US" sz="1000" b="0" i="0" dirty="0" err="1">
                <a:solidFill>
                  <a:srgbClr val="222222"/>
                </a:solidFill>
                <a:effectLst/>
                <a:latin typeface="Arial" panose="020B0604020202020204" pitchFamily="34" charset="0"/>
              </a:rPr>
              <a:t>Bigotti</a:t>
            </a:r>
            <a:r>
              <a:rPr lang="en-US" sz="1000" b="0" i="0" dirty="0">
                <a:solidFill>
                  <a:srgbClr val="222222"/>
                </a:solidFill>
                <a:effectLst/>
                <a:latin typeface="Arial" panose="020B0604020202020204" pitchFamily="34" charset="0"/>
              </a:rPr>
              <a:t>, Fabrizio. "Mathematica Medica. </a:t>
            </a:r>
            <a:r>
              <a:rPr lang="en-US" sz="1000" b="0" i="0" dirty="0" err="1">
                <a:solidFill>
                  <a:srgbClr val="222222"/>
                </a:solidFill>
                <a:effectLst/>
                <a:latin typeface="Arial" panose="020B0604020202020204" pitchFamily="34" charset="0"/>
              </a:rPr>
              <a:t>Santorio</a:t>
            </a:r>
            <a:r>
              <a:rPr lang="en-US" sz="1000" b="0" i="0" dirty="0">
                <a:solidFill>
                  <a:srgbClr val="222222"/>
                </a:solidFill>
                <a:effectLst/>
                <a:latin typeface="Arial" panose="020B0604020202020204" pitchFamily="34" charset="0"/>
              </a:rPr>
              <a:t> and the Quest for Certainty in Medicine." </a:t>
            </a:r>
            <a:r>
              <a:rPr lang="en-US" sz="1000" b="0" i="1" dirty="0">
                <a:solidFill>
                  <a:srgbClr val="222222"/>
                </a:solidFill>
                <a:effectLst/>
                <a:latin typeface="Arial" panose="020B0604020202020204" pitchFamily="34" charset="0"/>
              </a:rPr>
              <a:t>Journal of Healthcare Communications</a:t>
            </a:r>
            <a:r>
              <a:rPr lang="en-US" sz="1000" b="0" i="0" dirty="0">
                <a:solidFill>
                  <a:srgbClr val="222222"/>
                </a:solidFill>
                <a:effectLst/>
                <a:latin typeface="Arial" panose="020B0604020202020204" pitchFamily="34" charset="0"/>
              </a:rPr>
              <a:t> 1.4 (2016): 39-46.</a:t>
            </a:r>
            <a:endParaRPr lang="en-US" sz="1000" dirty="0"/>
          </a:p>
        </p:txBody>
      </p:sp>
      <p:sp>
        <p:nvSpPr>
          <p:cNvPr id="11" name="TextBox 10">
            <a:extLst>
              <a:ext uri="{FF2B5EF4-FFF2-40B4-BE49-F238E27FC236}">
                <a16:creationId xmlns:a16="http://schemas.microsoft.com/office/drawing/2014/main" id="{B31288A7-50CD-C94C-3B92-AA9E81E63C18}"/>
              </a:ext>
            </a:extLst>
          </p:cNvPr>
          <p:cNvSpPr txBox="1"/>
          <p:nvPr/>
        </p:nvSpPr>
        <p:spPr>
          <a:xfrm>
            <a:off x="511125" y="536317"/>
            <a:ext cx="4535216" cy="1323439"/>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1614</a:t>
            </a:r>
          </a:p>
          <a:p>
            <a:r>
              <a:rPr lang="en-US" sz="4000" dirty="0">
                <a:latin typeface="Times New Roman" panose="02020603050405020304" pitchFamily="18" charset="0"/>
                <a:cs typeface="Times New Roman" panose="02020603050405020304" pitchFamily="18" charset="0"/>
              </a:rPr>
              <a:t>Life expectancy: ~33</a:t>
            </a:r>
          </a:p>
        </p:txBody>
      </p:sp>
      <p:sp>
        <p:nvSpPr>
          <p:cNvPr id="13" name="TextBox 12">
            <a:extLst>
              <a:ext uri="{FF2B5EF4-FFF2-40B4-BE49-F238E27FC236}">
                <a16:creationId xmlns:a16="http://schemas.microsoft.com/office/drawing/2014/main" id="{8005E17A-DD12-AB40-25AF-3ECB5CD24793}"/>
              </a:ext>
            </a:extLst>
          </p:cNvPr>
          <p:cNvSpPr txBox="1"/>
          <p:nvPr/>
        </p:nvSpPr>
        <p:spPr>
          <a:xfrm>
            <a:off x="6393071" y="6587928"/>
            <a:ext cx="6271054" cy="246221"/>
          </a:xfrm>
          <a:prstGeom prst="rect">
            <a:avLst/>
          </a:prstGeom>
          <a:noFill/>
        </p:spPr>
        <p:txBody>
          <a:bodyPr wrap="square">
            <a:spAutoFit/>
          </a:bodyPr>
          <a:lstStyle/>
          <a:p>
            <a:r>
              <a:rPr lang="en-US" sz="1000" dirty="0"/>
              <a:t>https://</a:t>
            </a:r>
            <a:r>
              <a:rPr lang="en-US" sz="1000" dirty="0" err="1"/>
              <a:t>www.verywellhealth.com</a:t>
            </a:r>
            <a:r>
              <a:rPr lang="en-US" sz="1000" dirty="0"/>
              <a:t>/longevity-throughout-history-2224054</a:t>
            </a:r>
          </a:p>
        </p:txBody>
      </p:sp>
    </p:spTree>
    <p:extLst>
      <p:ext uri="{BB962C8B-B14F-4D97-AF65-F5344CB8AC3E}">
        <p14:creationId xmlns:p14="http://schemas.microsoft.com/office/powerpoint/2010/main" val="281837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763D9E-0FFC-43DC-84A3-CD8553477077}"/>
              </a:ext>
            </a:extLst>
          </p:cNvPr>
          <p:cNvSpPr txBox="1"/>
          <p:nvPr/>
        </p:nvSpPr>
        <p:spPr>
          <a:xfrm>
            <a:off x="7231694" y="6224459"/>
            <a:ext cx="6100174" cy="400110"/>
          </a:xfrm>
          <a:prstGeom prst="rect">
            <a:avLst/>
          </a:prstGeom>
          <a:noFill/>
        </p:spPr>
        <p:txBody>
          <a:bodyPr wrap="square">
            <a:spAutoFit/>
          </a:bodyPr>
          <a:lstStyle/>
          <a:p>
            <a:r>
              <a:rPr lang="en-US" sz="1000" b="0" i="0" dirty="0" err="1">
                <a:solidFill>
                  <a:srgbClr val="222222"/>
                </a:solidFill>
                <a:effectLst/>
                <a:latin typeface="Arial" panose="020B0604020202020204" pitchFamily="34" charset="0"/>
              </a:rPr>
              <a:t>Eknoyan</a:t>
            </a:r>
            <a:r>
              <a:rPr lang="en-US" sz="1000" b="0" i="0" dirty="0">
                <a:solidFill>
                  <a:srgbClr val="222222"/>
                </a:solidFill>
                <a:effectLst/>
                <a:latin typeface="Arial" panose="020B0604020202020204" pitchFamily="34" charset="0"/>
              </a:rPr>
              <a:t>, </a:t>
            </a:r>
            <a:r>
              <a:rPr lang="en-US" sz="1000" b="0" i="0" dirty="0" err="1">
                <a:solidFill>
                  <a:srgbClr val="222222"/>
                </a:solidFill>
                <a:effectLst/>
                <a:latin typeface="Arial" panose="020B0604020202020204" pitchFamily="34" charset="0"/>
              </a:rPr>
              <a:t>Garabed</a:t>
            </a:r>
            <a:r>
              <a:rPr lang="en-US" sz="1000" b="0" i="0" dirty="0">
                <a:solidFill>
                  <a:srgbClr val="222222"/>
                </a:solidFill>
                <a:effectLst/>
                <a:latin typeface="Arial" panose="020B0604020202020204" pitchFamily="34" charset="0"/>
              </a:rPr>
              <a:t>. "Adolphe </a:t>
            </a:r>
            <a:r>
              <a:rPr lang="en-US" sz="1000" b="0" i="0" dirty="0" err="1">
                <a:solidFill>
                  <a:srgbClr val="222222"/>
                </a:solidFill>
                <a:effectLst/>
                <a:latin typeface="Arial" panose="020B0604020202020204" pitchFamily="34" charset="0"/>
              </a:rPr>
              <a:t>Quetelet</a:t>
            </a:r>
            <a:r>
              <a:rPr lang="en-US" sz="1000" b="0" i="0" dirty="0">
                <a:solidFill>
                  <a:srgbClr val="222222"/>
                </a:solidFill>
                <a:effectLst/>
                <a:latin typeface="Arial" panose="020B0604020202020204" pitchFamily="34" charset="0"/>
              </a:rPr>
              <a:t> (1796–1874)—the average man and indices of obesity." </a:t>
            </a:r>
            <a:r>
              <a:rPr lang="en-US" sz="1000" b="0" i="1" dirty="0">
                <a:solidFill>
                  <a:srgbClr val="222222"/>
                </a:solidFill>
                <a:effectLst/>
                <a:latin typeface="Arial" panose="020B0604020202020204" pitchFamily="34" charset="0"/>
              </a:rPr>
              <a:t>Nephrology Dialysis Transplantation</a:t>
            </a:r>
            <a:r>
              <a:rPr lang="en-US" sz="1000" b="0" i="0" dirty="0">
                <a:solidFill>
                  <a:srgbClr val="222222"/>
                </a:solidFill>
                <a:effectLst/>
                <a:latin typeface="Arial" panose="020B0604020202020204" pitchFamily="34" charset="0"/>
              </a:rPr>
              <a:t> 23.1 (2008): 47-51.</a:t>
            </a:r>
            <a:endParaRPr lang="en-US" sz="1000" dirty="0"/>
          </a:p>
        </p:txBody>
      </p:sp>
      <p:sp>
        <p:nvSpPr>
          <p:cNvPr id="4" name="TextBox 3">
            <a:extLst>
              <a:ext uri="{FF2B5EF4-FFF2-40B4-BE49-F238E27FC236}">
                <a16:creationId xmlns:a16="http://schemas.microsoft.com/office/drawing/2014/main" id="{7826BE73-6D5D-B741-595B-573AE73CE1B3}"/>
              </a:ext>
            </a:extLst>
          </p:cNvPr>
          <p:cNvSpPr txBox="1"/>
          <p:nvPr/>
        </p:nvSpPr>
        <p:spPr>
          <a:xfrm>
            <a:off x="1085718" y="962382"/>
            <a:ext cx="5537413" cy="1323439"/>
          </a:xfrm>
          <a:prstGeom prst="rect">
            <a:avLst/>
          </a:prstGeom>
          <a:noFill/>
        </p:spPr>
        <p:txBody>
          <a:bodyPr wrap="none" rtlCol="0">
            <a:spAutoFit/>
          </a:bodyPr>
          <a:lstStyle/>
          <a:p>
            <a:r>
              <a:rPr lang="en-US" sz="4000" dirty="0"/>
              <a:t>1832 The </a:t>
            </a:r>
            <a:r>
              <a:rPr lang="en-US" sz="4000" dirty="0" err="1"/>
              <a:t>Quetlet</a:t>
            </a:r>
            <a:r>
              <a:rPr lang="en-US" sz="4000" dirty="0"/>
              <a:t> Index</a:t>
            </a:r>
          </a:p>
          <a:p>
            <a:r>
              <a:rPr lang="en-US" sz="4000" dirty="0"/>
              <a:t>Life expectancy ~40</a:t>
            </a:r>
          </a:p>
        </p:txBody>
      </p:sp>
      <p:sp>
        <p:nvSpPr>
          <p:cNvPr id="5" name="TextBox 4">
            <a:extLst>
              <a:ext uri="{FF2B5EF4-FFF2-40B4-BE49-F238E27FC236}">
                <a16:creationId xmlns:a16="http://schemas.microsoft.com/office/drawing/2014/main" id="{A25CEA4C-C407-A9DA-E601-56C438D35C6F}"/>
              </a:ext>
            </a:extLst>
          </p:cNvPr>
          <p:cNvSpPr txBox="1"/>
          <p:nvPr/>
        </p:nvSpPr>
        <p:spPr>
          <a:xfrm>
            <a:off x="1085718" y="2758497"/>
            <a:ext cx="5230677" cy="2308324"/>
          </a:xfrm>
          <a:prstGeom prst="rect">
            <a:avLst/>
          </a:prstGeom>
          <a:noFill/>
        </p:spPr>
        <p:txBody>
          <a:bodyPr wrap="square" rtlCol="0">
            <a:spAutoFit/>
          </a:bodyPr>
          <a:lstStyle/>
          <a:p>
            <a:r>
              <a:rPr lang="en-US" sz="3600" dirty="0"/>
              <a:t>Renamed the Body Mass Index by Ancel Keys in 1972</a:t>
            </a:r>
          </a:p>
          <a:p>
            <a:r>
              <a:rPr lang="en-US" sz="3600" dirty="0"/>
              <a:t>Life expectancy 71.2</a:t>
            </a:r>
          </a:p>
        </p:txBody>
      </p:sp>
      <p:sp>
        <p:nvSpPr>
          <p:cNvPr id="6" name="TextBox 5">
            <a:extLst>
              <a:ext uri="{FF2B5EF4-FFF2-40B4-BE49-F238E27FC236}">
                <a16:creationId xmlns:a16="http://schemas.microsoft.com/office/drawing/2014/main" id="{23D295E8-51FF-6E8E-D732-172DA1B34620}"/>
              </a:ext>
            </a:extLst>
          </p:cNvPr>
          <p:cNvSpPr txBox="1"/>
          <p:nvPr/>
        </p:nvSpPr>
        <p:spPr>
          <a:xfrm>
            <a:off x="7231694" y="5978238"/>
            <a:ext cx="1112805" cy="246221"/>
          </a:xfrm>
          <a:prstGeom prst="rect">
            <a:avLst/>
          </a:prstGeom>
          <a:noFill/>
        </p:spPr>
        <p:txBody>
          <a:bodyPr wrap="none" rtlCol="0">
            <a:spAutoFit/>
          </a:bodyPr>
          <a:lstStyle/>
          <a:p>
            <a:r>
              <a:rPr lang="en-US" sz="1000" dirty="0"/>
              <a:t>Image </a:t>
            </a:r>
            <a:r>
              <a:rPr lang="en-US" sz="1000" dirty="0" err="1"/>
              <a:t>avera.org</a:t>
            </a:r>
            <a:endParaRPr lang="en-US" sz="1000" dirty="0"/>
          </a:p>
        </p:txBody>
      </p:sp>
      <p:pic>
        <p:nvPicPr>
          <p:cNvPr id="8" name="Picture 7" descr="A chart with different colors and numbers&#10;&#10;AI-generated content may be incorrect.">
            <a:extLst>
              <a:ext uri="{FF2B5EF4-FFF2-40B4-BE49-F238E27FC236}">
                <a16:creationId xmlns:a16="http://schemas.microsoft.com/office/drawing/2014/main" id="{DAC841EA-32AD-BF86-6903-0E4E23061AEF}"/>
              </a:ext>
            </a:extLst>
          </p:cNvPr>
          <p:cNvPicPr>
            <a:picLocks noChangeAspect="1"/>
          </p:cNvPicPr>
          <p:nvPr/>
        </p:nvPicPr>
        <p:blipFill>
          <a:blip r:embed="rId2"/>
          <a:stretch>
            <a:fillRect/>
          </a:stretch>
        </p:blipFill>
        <p:spPr>
          <a:xfrm>
            <a:off x="7002958" y="1495310"/>
            <a:ext cx="4996680" cy="3867379"/>
          </a:xfrm>
          <a:prstGeom prst="rect">
            <a:avLst/>
          </a:prstGeom>
        </p:spPr>
      </p:pic>
      <p:sp>
        <p:nvSpPr>
          <p:cNvPr id="9" name="TextBox 8">
            <a:extLst>
              <a:ext uri="{FF2B5EF4-FFF2-40B4-BE49-F238E27FC236}">
                <a16:creationId xmlns:a16="http://schemas.microsoft.com/office/drawing/2014/main" id="{23803C07-06F6-26E3-8ACA-6A4B6CDA66D1}"/>
              </a:ext>
            </a:extLst>
          </p:cNvPr>
          <p:cNvSpPr txBox="1"/>
          <p:nvPr/>
        </p:nvSpPr>
        <p:spPr>
          <a:xfrm>
            <a:off x="7231694" y="6611779"/>
            <a:ext cx="4113627" cy="246221"/>
          </a:xfrm>
          <a:prstGeom prst="rect">
            <a:avLst/>
          </a:prstGeom>
          <a:noFill/>
        </p:spPr>
        <p:txBody>
          <a:bodyPr wrap="none" rtlCol="0">
            <a:spAutoFit/>
          </a:bodyPr>
          <a:lstStyle/>
          <a:p>
            <a:r>
              <a:rPr lang="en-US" sz="1000" dirty="0"/>
              <a:t>https://</a:t>
            </a:r>
            <a:r>
              <a:rPr lang="en-US" sz="1000" dirty="0" err="1"/>
              <a:t>www.verywellhealth.com</a:t>
            </a:r>
            <a:r>
              <a:rPr lang="en-US" sz="1000" dirty="0"/>
              <a:t>/longevity-throughout-history-2224054</a:t>
            </a:r>
          </a:p>
        </p:txBody>
      </p:sp>
    </p:spTree>
    <p:extLst>
      <p:ext uri="{BB962C8B-B14F-4D97-AF65-F5344CB8AC3E}">
        <p14:creationId xmlns:p14="http://schemas.microsoft.com/office/powerpoint/2010/main" val="4015679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BC989-44F0-3429-FC80-396BFC1F37B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F01B2F5-3687-EC83-3EEA-852830A327E9}"/>
              </a:ext>
            </a:extLst>
          </p:cNvPr>
          <p:cNvPicPr>
            <a:picLocks noChangeAspect="1"/>
          </p:cNvPicPr>
          <p:nvPr/>
        </p:nvPicPr>
        <p:blipFill>
          <a:blip r:embed="rId2"/>
          <a:stretch>
            <a:fillRect/>
          </a:stretch>
        </p:blipFill>
        <p:spPr>
          <a:xfrm>
            <a:off x="8076524" y="275586"/>
            <a:ext cx="3202046" cy="6582414"/>
          </a:xfrm>
          <a:prstGeom prst="rect">
            <a:avLst/>
          </a:prstGeom>
        </p:spPr>
      </p:pic>
      <p:pic>
        <p:nvPicPr>
          <p:cNvPr id="4" name="Picture 3" descr="A close-up of a survey&#10;&#10;AI-generated content may be incorrect.">
            <a:extLst>
              <a:ext uri="{FF2B5EF4-FFF2-40B4-BE49-F238E27FC236}">
                <a16:creationId xmlns:a16="http://schemas.microsoft.com/office/drawing/2014/main" id="{A08F87A1-7722-67C6-5BA9-8CD76E9C7389}"/>
              </a:ext>
            </a:extLst>
          </p:cNvPr>
          <p:cNvPicPr>
            <a:picLocks noChangeAspect="1"/>
          </p:cNvPicPr>
          <p:nvPr/>
        </p:nvPicPr>
        <p:blipFill>
          <a:blip r:embed="rId3"/>
          <a:stretch>
            <a:fillRect/>
          </a:stretch>
        </p:blipFill>
        <p:spPr>
          <a:xfrm>
            <a:off x="1784051" y="1722136"/>
            <a:ext cx="4443556" cy="2533338"/>
          </a:xfrm>
          <a:prstGeom prst="rect">
            <a:avLst/>
          </a:prstGeom>
        </p:spPr>
      </p:pic>
      <p:sp>
        <p:nvSpPr>
          <p:cNvPr id="3" name="TextBox 2">
            <a:extLst>
              <a:ext uri="{FF2B5EF4-FFF2-40B4-BE49-F238E27FC236}">
                <a16:creationId xmlns:a16="http://schemas.microsoft.com/office/drawing/2014/main" id="{AB42322D-B999-5EC2-6875-FC47B7DFBB5B}"/>
              </a:ext>
            </a:extLst>
          </p:cNvPr>
          <p:cNvSpPr txBox="1"/>
          <p:nvPr/>
        </p:nvSpPr>
        <p:spPr>
          <a:xfrm>
            <a:off x="339264" y="234022"/>
            <a:ext cx="4929555" cy="1446550"/>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1969</a:t>
            </a:r>
          </a:p>
          <a:p>
            <a:r>
              <a:rPr lang="en-US" sz="4400" dirty="0">
                <a:latin typeface="Times New Roman" panose="02020603050405020304" pitchFamily="18" charset="0"/>
                <a:cs typeface="Times New Roman" panose="02020603050405020304" pitchFamily="18" charset="0"/>
              </a:rPr>
              <a:t>Life expectancy 70.6</a:t>
            </a:r>
          </a:p>
        </p:txBody>
      </p:sp>
      <p:pic>
        <p:nvPicPr>
          <p:cNvPr id="5" name="Picture 4">
            <a:extLst>
              <a:ext uri="{FF2B5EF4-FFF2-40B4-BE49-F238E27FC236}">
                <a16:creationId xmlns:a16="http://schemas.microsoft.com/office/drawing/2014/main" id="{40F23D3B-DE35-130A-2603-DD24707AB4B0}"/>
              </a:ext>
            </a:extLst>
          </p:cNvPr>
          <p:cNvPicPr>
            <a:picLocks noChangeAspect="1"/>
          </p:cNvPicPr>
          <p:nvPr/>
        </p:nvPicPr>
        <p:blipFill>
          <a:blip r:embed="rId2"/>
          <a:srcRect l="1" t="19757" r="3662" b="79038"/>
          <a:stretch/>
        </p:blipFill>
        <p:spPr>
          <a:xfrm>
            <a:off x="88233" y="4621121"/>
            <a:ext cx="7610117" cy="195716"/>
          </a:xfrm>
          <a:prstGeom prst="rect">
            <a:avLst/>
          </a:prstGeom>
        </p:spPr>
      </p:pic>
      <p:pic>
        <p:nvPicPr>
          <p:cNvPr id="6" name="Picture 5">
            <a:extLst>
              <a:ext uri="{FF2B5EF4-FFF2-40B4-BE49-F238E27FC236}">
                <a16:creationId xmlns:a16="http://schemas.microsoft.com/office/drawing/2014/main" id="{CD778631-5A24-C553-CE45-16459B80E848}"/>
              </a:ext>
            </a:extLst>
          </p:cNvPr>
          <p:cNvPicPr>
            <a:picLocks noChangeAspect="1"/>
          </p:cNvPicPr>
          <p:nvPr/>
        </p:nvPicPr>
        <p:blipFill>
          <a:blip r:embed="rId2"/>
          <a:srcRect l="1" t="22400" r="2372" b="76087"/>
          <a:stretch/>
        </p:blipFill>
        <p:spPr>
          <a:xfrm>
            <a:off x="74913" y="5992141"/>
            <a:ext cx="7697971" cy="245273"/>
          </a:xfrm>
          <a:prstGeom prst="rect">
            <a:avLst/>
          </a:prstGeom>
        </p:spPr>
      </p:pic>
      <p:pic>
        <p:nvPicPr>
          <p:cNvPr id="7" name="Picture 6">
            <a:extLst>
              <a:ext uri="{FF2B5EF4-FFF2-40B4-BE49-F238E27FC236}">
                <a16:creationId xmlns:a16="http://schemas.microsoft.com/office/drawing/2014/main" id="{56929262-EF80-DD40-D762-2FAA5D42071F}"/>
              </a:ext>
            </a:extLst>
          </p:cNvPr>
          <p:cNvPicPr>
            <a:picLocks noChangeAspect="1"/>
          </p:cNvPicPr>
          <p:nvPr/>
        </p:nvPicPr>
        <p:blipFill>
          <a:blip r:embed="rId2"/>
          <a:srcRect t="9411" b="87830"/>
          <a:stretch/>
        </p:blipFill>
        <p:spPr>
          <a:xfrm>
            <a:off x="113400" y="4917714"/>
            <a:ext cx="7856780" cy="445537"/>
          </a:xfrm>
          <a:prstGeom prst="rect">
            <a:avLst/>
          </a:prstGeom>
        </p:spPr>
      </p:pic>
      <p:pic>
        <p:nvPicPr>
          <p:cNvPr id="8" name="Picture 7">
            <a:extLst>
              <a:ext uri="{FF2B5EF4-FFF2-40B4-BE49-F238E27FC236}">
                <a16:creationId xmlns:a16="http://schemas.microsoft.com/office/drawing/2014/main" id="{B60D9F11-7362-AE91-7D11-C3CE90C87C34}"/>
              </a:ext>
            </a:extLst>
          </p:cNvPr>
          <p:cNvPicPr>
            <a:picLocks noChangeAspect="1"/>
          </p:cNvPicPr>
          <p:nvPr/>
        </p:nvPicPr>
        <p:blipFill>
          <a:blip r:embed="rId2"/>
          <a:srcRect t="28235" b="70555"/>
          <a:stretch/>
        </p:blipFill>
        <p:spPr>
          <a:xfrm>
            <a:off x="100876" y="5615924"/>
            <a:ext cx="7869304" cy="195716"/>
          </a:xfrm>
          <a:prstGeom prst="rect">
            <a:avLst/>
          </a:prstGeom>
        </p:spPr>
      </p:pic>
    </p:spTree>
    <p:extLst>
      <p:ext uri="{BB962C8B-B14F-4D97-AF65-F5344CB8AC3E}">
        <p14:creationId xmlns:p14="http://schemas.microsoft.com/office/powerpoint/2010/main" val="373645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F70A0-1A49-E317-BD77-E61B940F890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6B6B98E-FAF6-13B4-E044-1B9228F6AB9B}"/>
              </a:ext>
            </a:extLst>
          </p:cNvPr>
          <p:cNvSpPr txBox="1"/>
          <p:nvPr/>
        </p:nvSpPr>
        <p:spPr>
          <a:xfrm>
            <a:off x="1413498" y="3105834"/>
            <a:ext cx="8466082" cy="1200329"/>
          </a:xfrm>
          <a:prstGeom prst="rect">
            <a:avLst/>
          </a:prstGeom>
          <a:noFill/>
        </p:spPr>
        <p:txBody>
          <a:bodyPr wrap="square">
            <a:spAutoFit/>
          </a:bodyPr>
          <a:lstStyle/>
          <a:p>
            <a:pPr algn="l">
              <a:buNone/>
            </a:pPr>
            <a:r>
              <a:rPr lang="en-US" sz="3600" b="1" i="0" dirty="0">
                <a:solidFill>
                  <a:srgbClr val="00B050"/>
                </a:solidFill>
                <a:effectLst/>
                <a:latin typeface="Arial" panose="020B0604020202020204" pitchFamily="34" charset="0"/>
              </a:rPr>
              <a:t>Vibe</a:t>
            </a:r>
            <a:r>
              <a:rPr lang="en-US" sz="3600" b="1" dirty="0">
                <a:solidFill>
                  <a:srgbClr val="00B050"/>
                </a:solidFill>
                <a:latin typeface="Arial" panose="020B0604020202020204" pitchFamily="34" charset="0"/>
              </a:rPr>
              <a:t>s</a:t>
            </a:r>
            <a:r>
              <a:rPr lang="en-US" sz="3600" dirty="0">
                <a:latin typeface="Arial" panose="020B0604020202020204" pitchFamily="34" charset="0"/>
              </a:rPr>
              <a:t>,</a:t>
            </a:r>
            <a:r>
              <a:rPr lang="en-US" sz="3600" b="1" dirty="0">
                <a:solidFill>
                  <a:srgbClr val="00B050"/>
                </a:solidFill>
                <a:latin typeface="Arial" panose="020B0604020202020204" pitchFamily="34" charset="0"/>
              </a:rPr>
              <a:t> </a:t>
            </a:r>
            <a:r>
              <a:rPr lang="en-US" sz="3600" dirty="0">
                <a:latin typeface="Arial" panose="020B0604020202020204" pitchFamily="34" charset="0"/>
              </a:rPr>
              <a:t>visible and invisible are quantified by biomarkers</a:t>
            </a:r>
            <a:endParaRPr lang="en-US" sz="3600" i="0" dirty="0">
              <a:effectLst/>
              <a:latin typeface="Arial" panose="020B0604020202020204" pitchFamily="34" charset="0"/>
            </a:endParaRPr>
          </a:p>
        </p:txBody>
      </p:sp>
    </p:spTree>
    <p:extLst>
      <p:ext uri="{BB962C8B-B14F-4D97-AF65-F5344CB8AC3E}">
        <p14:creationId xmlns:p14="http://schemas.microsoft.com/office/powerpoint/2010/main" val="279340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1606E-A4E2-035E-FAAB-1B7ADB9A9B1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C65E2B-270F-A803-5E71-2810599207D2}"/>
              </a:ext>
            </a:extLst>
          </p:cNvPr>
          <p:cNvSpPr txBox="1"/>
          <p:nvPr/>
        </p:nvSpPr>
        <p:spPr>
          <a:xfrm>
            <a:off x="1413498" y="1997839"/>
            <a:ext cx="8466082" cy="2862322"/>
          </a:xfrm>
          <a:prstGeom prst="rect">
            <a:avLst/>
          </a:prstGeom>
          <a:noFill/>
        </p:spPr>
        <p:txBody>
          <a:bodyPr wrap="square">
            <a:spAutoFit/>
          </a:bodyPr>
          <a:lstStyle/>
          <a:p>
            <a:pPr algn="l">
              <a:buNone/>
            </a:pPr>
            <a:r>
              <a:rPr lang="en-US" sz="3600" b="1" i="0" dirty="0">
                <a:solidFill>
                  <a:srgbClr val="00B050"/>
                </a:solidFill>
                <a:effectLst/>
                <a:latin typeface="Arial" panose="020B0604020202020204" pitchFamily="34" charset="0"/>
              </a:rPr>
              <a:t>Biomarkers</a:t>
            </a:r>
            <a:r>
              <a:rPr lang="en-US" sz="3600" i="0" dirty="0">
                <a:solidFill>
                  <a:srgbClr val="00B050"/>
                </a:solidFill>
                <a:effectLst/>
                <a:latin typeface="Arial" panose="020B0604020202020204" pitchFamily="34" charset="0"/>
              </a:rPr>
              <a:t> </a:t>
            </a:r>
            <a:r>
              <a:rPr lang="en-US" sz="3600" i="0" dirty="0">
                <a:effectLst/>
                <a:latin typeface="Arial" panose="020B0604020202020204" pitchFamily="34" charset="0"/>
              </a:rPr>
              <a:t>measurable indicators of a biological state.</a:t>
            </a:r>
          </a:p>
          <a:p>
            <a:pPr algn="l">
              <a:buNone/>
            </a:pPr>
            <a:r>
              <a:rPr lang="en-US" sz="3600" i="0" dirty="0">
                <a:effectLst/>
                <a:latin typeface="Arial" panose="020B0604020202020204" pitchFamily="34" charset="0"/>
              </a:rPr>
              <a:t>They can help us to understand and measure</a:t>
            </a:r>
          </a:p>
          <a:p>
            <a:pPr algn="l">
              <a:buNone/>
            </a:pPr>
            <a:r>
              <a:rPr lang="en-US" sz="3600" b="1" i="0" dirty="0">
                <a:solidFill>
                  <a:srgbClr val="00B050"/>
                </a:solidFill>
                <a:effectLst/>
                <a:latin typeface="Arial" panose="020B0604020202020204" pitchFamily="34" charset="0"/>
              </a:rPr>
              <a:t>Age</a:t>
            </a:r>
            <a:r>
              <a:rPr lang="en-US" sz="3600" dirty="0">
                <a:latin typeface="Arial" panose="020B0604020202020204" pitchFamily="34" charset="0"/>
              </a:rPr>
              <a:t>,</a:t>
            </a:r>
            <a:r>
              <a:rPr lang="en-US" sz="3600" b="1" dirty="0">
                <a:solidFill>
                  <a:srgbClr val="00B050"/>
                </a:solidFill>
                <a:latin typeface="Arial" panose="020B0604020202020204" pitchFamily="34" charset="0"/>
              </a:rPr>
              <a:t> h</a:t>
            </a:r>
            <a:r>
              <a:rPr lang="en-US" sz="3600" b="1" i="0" dirty="0">
                <a:solidFill>
                  <a:srgbClr val="00B050"/>
                </a:solidFill>
                <a:effectLst/>
                <a:latin typeface="Arial" panose="020B0604020202020204" pitchFamily="34" charset="0"/>
              </a:rPr>
              <a:t>ealth</a:t>
            </a:r>
            <a:r>
              <a:rPr lang="en-US" sz="3600" i="0" dirty="0">
                <a:effectLst/>
                <a:latin typeface="Arial" panose="020B0604020202020204" pitchFamily="34" charset="0"/>
              </a:rPr>
              <a:t>, and </a:t>
            </a:r>
            <a:r>
              <a:rPr lang="en-US" sz="3600" b="1" i="0" dirty="0">
                <a:solidFill>
                  <a:srgbClr val="00B050"/>
                </a:solidFill>
                <a:effectLst/>
                <a:latin typeface="Arial" panose="020B0604020202020204" pitchFamily="34" charset="0"/>
              </a:rPr>
              <a:t>longevity</a:t>
            </a:r>
            <a:endParaRPr lang="en-US" sz="3600" b="1" i="0" dirty="0">
              <a:effectLst/>
              <a:latin typeface="Arial" panose="020B0604020202020204" pitchFamily="34" charset="0"/>
            </a:endParaRPr>
          </a:p>
        </p:txBody>
      </p:sp>
    </p:spTree>
    <p:extLst>
      <p:ext uri="{BB962C8B-B14F-4D97-AF65-F5344CB8AC3E}">
        <p14:creationId xmlns:p14="http://schemas.microsoft.com/office/powerpoint/2010/main" val="2225189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4" descr="A green and orange bar graph&#10;&#10;AI-generated content may be incorrect.">
            <a:extLst>
              <a:ext uri="{FF2B5EF4-FFF2-40B4-BE49-F238E27FC236}">
                <a16:creationId xmlns:a16="http://schemas.microsoft.com/office/drawing/2014/main" id="{38557A29-6E9C-FEFA-A159-7095757EE657}"/>
              </a:ext>
            </a:extLst>
          </p:cNvPr>
          <p:cNvPicPr>
            <a:picLocks noChangeAspect="1"/>
          </p:cNvPicPr>
          <p:nvPr/>
        </p:nvPicPr>
        <p:blipFill>
          <a:blip r:embed="rId2"/>
          <a:stretch>
            <a:fillRect/>
          </a:stretch>
        </p:blipFill>
        <p:spPr>
          <a:xfrm>
            <a:off x="106855" y="2118978"/>
            <a:ext cx="11978289" cy="4078454"/>
          </a:xfrm>
          <a:prstGeom prst="rect">
            <a:avLst/>
          </a:prstGeom>
        </p:spPr>
      </p:pic>
      <p:sp>
        <p:nvSpPr>
          <p:cNvPr id="3" name="TextBox 2">
            <a:extLst>
              <a:ext uri="{FF2B5EF4-FFF2-40B4-BE49-F238E27FC236}">
                <a16:creationId xmlns:a16="http://schemas.microsoft.com/office/drawing/2014/main" id="{2CC40790-D1EC-6473-3CEA-58A80394807F}"/>
              </a:ext>
            </a:extLst>
          </p:cNvPr>
          <p:cNvSpPr txBox="1"/>
          <p:nvPr/>
        </p:nvSpPr>
        <p:spPr>
          <a:xfrm>
            <a:off x="441225" y="189444"/>
            <a:ext cx="10450552" cy="1200329"/>
          </a:xfrm>
          <a:prstGeom prst="rect">
            <a:avLst/>
          </a:prstGeom>
          <a:noFill/>
        </p:spPr>
        <p:txBody>
          <a:bodyPr wrap="square">
            <a:spAutoFit/>
          </a:bodyPr>
          <a:lstStyle/>
          <a:p>
            <a:pPr algn="l">
              <a:buNone/>
            </a:pPr>
            <a:r>
              <a:rPr lang="en-US" sz="3600" i="0" dirty="0">
                <a:effectLst/>
                <a:latin typeface="Arial" panose="020B0604020202020204" pitchFamily="34" charset="0"/>
              </a:rPr>
              <a:t>A good </a:t>
            </a:r>
            <a:r>
              <a:rPr lang="en-US" sz="3600" b="1" i="0" dirty="0">
                <a:solidFill>
                  <a:srgbClr val="00B050"/>
                </a:solidFill>
                <a:effectLst/>
                <a:latin typeface="Arial" panose="020B0604020202020204" pitchFamily="34" charset="0"/>
              </a:rPr>
              <a:t>life </a:t>
            </a:r>
            <a:r>
              <a:rPr lang="en-US" sz="3600" i="0" dirty="0">
                <a:effectLst/>
                <a:latin typeface="Arial" panose="020B0604020202020204" pitchFamily="34" charset="0"/>
              </a:rPr>
              <a:t>is not only made up by additional age, but by</a:t>
            </a:r>
            <a:r>
              <a:rPr lang="en-US" sz="3600" i="0" dirty="0">
                <a:solidFill>
                  <a:srgbClr val="00B050"/>
                </a:solidFill>
                <a:effectLst/>
                <a:latin typeface="Arial" panose="020B0604020202020204" pitchFamily="34" charset="0"/>
              </a:rPr>
              <a:t> </a:t>
            </a:r>
            <a:r>
              <a:rPr lang="en-US" sz="3600" b="1" i="0" dirty="0">
                <a:solidFill>
                  <a:srgbClr val="00B050"/>
                </a:solidFill>
                <a:effectLst/>
                <a:latin typeface="Arial" panose="020B0604020202020204" pitchFamily="34" charset="0"/>
              </a:rPr>
              <a:t>age </a:t>
            </a:r>
            <a:r>
              <a:rPr lang="en-US" sz="3600" i="0" dirty="0">
                <a:effectLst/>
                <a:latin typeface="Arial" panose="020B0604020202020204" pitchFamily="34" charset="0"/>
              </a:rPr>
              <a:t>and</a:t>
            </a:r>
            <a:r>
              <a:rPr lang="en-US" sz="3600" b="1" i="0" dirty="0">
                <a:solidFill>
                  <a:srgbClr val="00B050"/>
                </a:solidFill>
                <a:effectLst/>
                <a:latin typeface="Arial" panose="020B0604020202020204" pitchFamily="34" charset="0"/>
              </a:rPr>
              <a:t> health </a:t>
            </a:r>
            <a:r>
              <a:rPr lang="en-US" sz="3600" i="0" dirty="0">
                <a:effectLst/>
                <a:latin typeface="Arial" panose="020B0604020202020204" pitchFamily="34" charset="0"/>
              </a:rPr>
              <a:t>together</a:t>
            </a:r>
          </a:p>
        </p:txBody>
      </p:sp>
      <p:sp>
        <p:nvSpPr>
          <p:cNvPr id="5" name="TextBox 4">
            <a:extLst>
              <a:ext uri="{FF2B5EF4-FFF2-40B4-BE49-F238E27FC236}">
                <a16:creationId xmlns:a16="http://schemas.microsoft.com/office/drawing/2014/main" id="{DD09FC1D-308A-5C59-18AA-2BA648EF8D09}"/>
              </a:ext>
            </a:extLst>
          </p:cNvPr>
          <p:cNvSpPr txBox="1"/>
          <p:nvPr/>
        </p:nvSpPr>
        <p:spPr>
          <a:xfrm>
            <a:off x="10738022" y="6483890"/>
            <a:ext cx="1184940"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19372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49E3C-D529-21B8-40FA-51F281A369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B2321D-3E0D-CCC0-27A3-02FE63362F65}"/>
              </a:ext>
            </a:extLst>
          </p:cNvPr>
          <p:cNvSpPr txBox="1"/>
          <p:nvPr/>
        </p:nvSpPr>
        <p:spPr>
          <a:xfrm>
            <a:off x="406501" y="2483315"/>
            <a:ext cx="10450552" cy="1200329"/>
          </a:xfrm>
          <a:prstGeom prst="rect">
            <a:avLst/>
          </a:prstGeom>
          <a:noFill/>
        </p:spPr>
        <p:txBody>
          <a:bodyPr wrap="square">
            <a:spAutoFit/>
          </a:bodyPr>
          <a:lstStyle/>
          <a:p>
            <a:pPr algn="l">
              <a:buNone/>
            </a:pPr>
            <a:r>
              <a:rPr lang="en-US" sz="3600" i="1" dirty="0">
                <a:effectLst/>
                <a:latin typeface="Arial" panose="020B0604020202020204" pitchFamily="34" charset="0"/>
              </a:rPr>
              <a:t>You have years ahead of you, and I want those years to be filled with </a:t>
            </a:r>
            <a:r>
              <a:rPr lang="en-US" sz="3600" b="1" i="1" dirty="0">
                <a:solidFill>
                  <a:srgbClr val="00B050"/>
                </a:solidFill>
                <a:effectLst/>
                <a:latin typeface="Arial" panose="020B0604020202020204" pitchFamily="34" charset="0"/>
              </a:rPr>
              <a:t>health</a:t>
            </a:r>
            <a:r>
              <a:rPr lang="en-US" sz="3600" i="1" dirty="0">
                <a:effectLst/>
                <a:latin typeface="Arial" panose="020B0604020202020204" pitchFamily="34" charset="0"/>
              </a:rPr>
              <a:t> and </a:t>
            </a:r>
            <a:r>
              <a:rPr lang="en-US" sz="3600" b="1" i="1" dirty="0">
                <a:solidFill>
                  <a:srgbClr val="00B050"/>
                </a:solidFill>
                <a:effectLst/>
                <a:latin typeface="Arial" panose="020B0604020202020204" pitchFamily="34" charset="0"/>
              </a:rPr>
              <a:t>happiness</a:t>
            </a:r>
            <a:endParaRPr lang="en-US" sz="3600" i="1" dirty="0">
              <a:effectLst/>
              <a:latin typeface="Arial" panose="020B0604020202020204" pitchFamily="34" charset="0"/>
            </a:endParaRPr>
          </a:p>
        </p:txBody>
      </p:sp>
    </p:spTree>
    <p:extLst>
      <p:ext uri="{BB962C8B-B14F-4D97-AF65-F5344CB8AC3E}">
        <p14:creationId xmlns:p14="http://schemas.microsoft.com/office/powerpoint/2010/main" val="3295447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DCD518-2C9D-F0F8-0A3E-F44FE8AF57C1}"/>
              </a:ext>
            </a:extLst>
          </p:cNvPr>
          <p:cNvSpPr txBox="1"/>
          <p:nvPr/>
        </p:nvSpPr>
        <p:spPr>
          <a:xfrm>
            <a:off x="0" y="2921168"/>
            <a:ext cx="12192000" cy="1015663"/>
          </a:xfrm>
          <a:prstGeom prst="rect">
            <a:avLst/>
          </a:prstGeom>
          <a:noFill/>
        </p:spPr>
        <p:txBody>
          <a:bodyPr wrap="square">
            <a:spAutoFit/>
          </a:bodyPr>
          <a:lstStyle/>
          <a:p>
            <a:pPr algn="ctr">
              <a:buNone/>
            </a:pPr>
            <a:r>
              <a:rPr lang="en-US" sz="6000" b="1" i="0" dirty="0">
                <a:solidFill>
                  <a:srgbClr val="00B050"/>
                </a:solidFill>
                <a:effectLst/>
                <a:latin typeface="Arial" panose="020B0604020202020204" pitchFamily="34" charset="0"/>
              </a:rPr>
              <a:t>Age</a:t>
            </a:r>
            <a:endParaRPr lang="en-US" sz="6000" i="0" dirty="0">
              <a:effectLst/>
              <a:latin typeface="Arial" panose="020B0604020202020204" pitchFamily="34" charset="0"/>
            </a:endParaRPr>
          </a:p>
        </p:txBody>
      </p:sp>
    </p:spTree>
    <p:extLst>
      <p:ext uri="{BB962C8B-B14F-4D97-AF65-F5344CB8AC3E}">
        <p14:creationId xmlns:p14="http://schemas.microsoft.com/office/powerpoint/2010/main" val="27531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428A9-AD05-78AD-7719-F107AAA1C581}"/>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5840CCE9-511D-6D1F-4D20-3B05DBEA91CA}"/>
              </a:ext>
            </a:extLst>
          </p:cNvPr>
          <p:cNvSpPr txBox="1">
            <a:spLocks/>
          </p:cNvSpPr>
          <p:nvPr/>
        </p:nvSpPr>
        <p:spPr>
          <a:xfrm>
            <a:off x="831850" y="1709738"/>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Part of aging is executing a </a:t>
            </a:r>
            <a:r>
              <a:rPr lang="en-US" b="1" dirty="0">
                <a:solidFill>
                  <a:srgbClr val="00B050"/>
                </a:solidFill>
              </a:rPr>
              <a:t>genetic program of development</a:t>
            </a:r>
            <a:r>
              <a:rPr lang="en-US" dirty="0"/>
              <a:t>, another is the accumulation of the </a:t>
            </a:r>
            <a:r>
              <a:rPr lang="en-US" b="1" dirty="0">
                <a:solidFill>
                  <a:srgbClr val="00B050"/>
                </a:solidFill>
              </a:rPr>
              <a:t>substances and experiences </a:t>
            </a:r>
            <a:r>
              <a:rPr lang="en-US" dirty="0"/>
              <a:t>that we are exposed to in our lives</a:t>
            </a:r>
            <a:endParaRPr lang="en-US" b="1" dirty="0">
              <a:solidFill>
                <a:srgbClr val="00B050"/>
              </a:solidFill>
            </a:endParaRPr>
          </a:p>
        </p:txBody>
      </p:sp>
      <p:sp>
        <p:nvSpPr>
          <p:cNvPr id="4" name="TextBox 3">
            <a:extLst>
              <a:ext uri="{FF2B5EF4-FFF2-40B4-BE49-F238E27FC236}">
                <a16:creationId xmlns:a16="http://schemas.microsoft.com/office/drawing/2014/main" id="{279FEE55-C901-F21E-9822-A600F143B851}"/>
              </a:ext>
            </a:extLst>
          </p:cNvPr>
          <p:cNvSpPr txBox="1"/>
          <p:nvPr/>
        </p:nvSpPr>
        <p:spPr>
          <a:xfrm>
            <a:off x="6568633" y="6334780"/>
            <a:ext cx="6099858"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Moqri</a:t>
            </a:r>
            <a:r>
              <a:rPr lang="en-US" sz="1400" b="0" i="0" dirty="0">
                <a:solidFill>
                  <a:srgbClr val="222222"/>
                </a:solidFill>
                <a:effectLst/>
                <a:latin typeface="Arial" panose="020B0604020202020204" pitchFamily="34" charset="0"/>
              </a:rPr>
              <a:t>, Mahdi, et al. "Biomarkers of aging for the identification and evaluation of longevity interventions." </a:t>
            </a:r>
            <a:r>
              <a:rPr lang="en-US" sz="1400" b="0" i="1" dirty="0">
                <a:solidFill>
                  <a:srgbClr val="222222"/>
                </a:solidFill>
                <a:effectLst/>
                <a:latin typeface="Arial" panose="020B0604020202020204" pitchFamily="34" charset="0"/>
              </a:rPr>
              <a:t>Cell</a:t>
            </a:r>
            <a:r>
              <a:rPr lang="en-US" sz="1400" b="0" i="0" dirty="0">
                <a:solidFill>
                  <a:srgbClr val="222222"/>
                </a:solidFill>
                <a:effectLst/>
                <a:latin typeface="Arial" panose="020B0604020202020204" pitchFamily="34" charset="0"/>
              </a:rPr>
              <a:t> 186.18 (2023): 3758-3775.</a:t>
            </a:r>
            <a:endParaRPr lang="en-US" sz="1400" dirty="0"/>
          </a:p>
        </p:txBody>
      </p:sp>
    </p:spTree>
    <p:extLst>
      <p:ext uri="{BB962C8B-B14F-4D97-AF65-F5344CB8AC3E}">
        <p14:creationId xmlns:p14="http://schemas.microsoft.com/office/powerpoint/2010/main" val="3481076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eath rate&#10;&#10;AI-generated content may be incorrect.">
            <a:extLst>
              <a:ext uri="{FF2B5EF4-FFF2-40B4-BE49-F238E27FC236}">
                <a16:creationId xmlns:a16="http://schemas.microsoft.com/office/drawing/2014/main" id="{0AFBE0AA-2437-E461-B738-02804EC067C7}"/>
              </a:ext>
            </a:extLst>
          </p:cNvPr>
          <p:cNvPicPr>
            <a:picLocks noChangeAspect="1"/>
          </p:cNvPicPr>
          <p:nvPr/>
        </p:nvPicPr>
        <p:blipFill>
          <a:blip r:embed="rId2"/>
          <a:stretch>
            <a:fillRect/>
          </a:stretch>
        </p:blipFill>
        <p:spPr>
          <a:xfrm>
            <a:off x="3280410" y="1366410"/>
            <a:ext cx="6050644" cy="5344786"/>
          </a:xfrm>
          <a:prstGeom prst="rect">
            <a:avLst/>
          </a:prstGeom>
        </p:spPr>
      </p:pic>
      <p:sp>
        <p:nvSpPr>
          <p:cNvPr id="5" name="TextBox 4">
            <a:extLst>
              <a:ext uri="{FF2B5EF4-FFF2-40B4-BE49-F238E27FC236}">
                <a16:creationId xmlns:a16="http://schemas.microsoft.com/office/drawing/2014/main" id="{91CA831D-01E5-EC43-D4D6-23D43A7490C3}"/>
              </a:ext>
            </a:extLst>
          </p:cNvPr>
          <p:cNvSpPr txBox="1"/>
          <p:nvPr/>
        </p:nvSpPr>
        <p:spPr>
          <a:xfrm>
            <a:off x="10904220" y="6588085"/>
            <a:ext cx="1207382" cy="246221"/>
          </a:xfrm>
          <a:prstGeom prst="rect">
            <a:avLst/>
          </a:prstGeom>
          <a:noFill/>
        </p:spPr>
        <p:txBody>
          <a:bodyPr wrap="none" rtlCol="0">
            <a:spAutoFit/>
          </a:bodyPr>
          <a:lstStyle/>
          <a:p>
            <a:r>
              <a:rPr lang="en-US" sz="1000" dirty="0"/>
              <a:t>Our World in Data</a:t>
            </a:r>
          </a:p>
        </p:txBody>
      </p:sp>
      <p:sp>
        <p:nvSpPr>
          <p:cNvPr id="6" name="Title 2">
            <a:extLst>
              <a:ext uri="{FF2B5EF4-FFF2-40B4-BE49-F238E27FC236}">
                <a16:creationId xmlns:a16="http://schemas.microsoft.com/office/drawing/2014/main" id="{8498BA8F-9701-2BAC-4414-D22480EB3ED7}"/>
              </a:ext>
            </a:extLst>
          </p:cNvPr>
          <p:cNvSpPr txBox="1">
            <a:spLocks/>
          </p:cNvSpPr>
          <p:nvPr/>
        </p:nvSpPr>
        <p:spPr>
          <a:xfrm>
            <a:off x="762119" y="0"/>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B050"/>
                </a:solidFill>
              </a:rPr>
              <a:t>Age</a:t>
            </a:r>
            <a:r>
              <a:rPr lang="en-US" dirty="0"/>
              <a:t> is perhaps the most important predictor of mortality</a:t>
            </a:r>
            <a:endParaRPr lang="en-US" b="1" dirty="0">
              <a:solidFill>
                <a:srgbClr val="00B050"/>
              </a:solidFill>
            </a:endParaRPr>
          </a:p>
        </p:txBody>
      </p:sp>
    </p:spTree>
    <p:extLst>
      <p:ext uri="{BB962C8B-B14F-4D97-AF65-F5344CB8AC3E}">
        <p14:creationId xmlns:p14="http://schemas.microsoft.com/office/powerpoint/2010/main" val="786522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6DAF0C-87DB-8BDB-2F6C-3ADF3CACD46F}"/>
              </a:ext>
            </a:extLst>
          </p:cNvPr>
          <p:cNvSpPr txBox="1"/>
          <p:nvPr/>
        </p:nvSpPr>
        <p:spPr>
          <a:xfrm>
            <a:off x="3047011" y="2459504"/>
            <a:ext cx="6097978" cy="1938992"/>
          </a:xfrm>
          <a:prstGeom prst="rect">
            <a:avLst/>
          </a:prstGeom>
          <a:noFill/>
        </p:spPr>
        <p:txBody>
          <a:bodyPr wrap="square">
            <a:spAutoFit/>
          </a:bodyPr>
          <a:lstStyle/>
          <a:p>
            <a:r>
              <a:rPr lang="en-US" sz="4000" dirty="0"/>
              <a:t>Can you guess someone’s </a:t>
            </a:r>
            <a:r>
              <a:rPr lang="en-US" sz="4000" b="1" dirty="0">
                <a:solidFill>
                  <a:srgbClr val="00B050"/>
                </a:solidFill>
              </a:rPr>
              <a:t>age</a:t>
            </a:r>
            <a:r>
              <a:rPr lang="en-US" sz="4000" dirty="0"/>
              <a:t> by looking at them?</a:t>
            </a:r>
          </a:p>
        </p:txBody>
      </p:sp>
    </p:spTree>
    <p:extLst>
      <p:ext uri="{BB962C8B-B14F-4D97-AF65-F5344CB8AC3E}">
        <p14:creationId xmlns:p14="http://schemas.microsoft.com/office/powerpoint/2010/main" val="2558736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22DDA-3FA3-2E9A-17CB-41C9F1CD12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96DBC1-32A7-D138-054E-4618A615FCCB}"/>
              </a:ext>
            </a:extLst>
          </p:cNvPr>
          <p:cNvSpPr txBox="1"/>
          <p:nvPr/>
        </p:nvSpPr>
        <p:spPr>
          <a:xfrm>
            <a:off x="3047011" y="2459504"/>
            <a:ext cx="6097978" cy="1938992"/>
          </a:xfrm>
          <a:prstGeom prst="rect">
            <a:avLst/>
          </a:prstGeom>
          <a:noFill/>
        </p:spPr>
        <p:txBody>
          <a:bodyPr wrap="square">
            <a:spAutoFit/>
          </a:bodyPr>
          <a:lstStyle/>
          <a:p>
            <a:r>
              <a:rPr lang="en-US" sz="4000" dirty="0"/>
              <a:t>Can we fit to </a:t>
            </a:r>
            <a:r>
              <a:rPr lang="en-US" sz="4000" b="1" dirty="0">
                <a:solidFill>
                  <a:srgbClr val="00B050"/>
                </a:solidFill>
              </a:rPr>
              <a:t>age</a:t>
            </a:r>
            <a:r>
              <a:rPr lang="en-US" sz="4000" dirty="0"/>
              <a:t> using parameters in a blood test?</a:t>
            </a:r>
          </a:p>
        </p:txBody>
      </p:sp>
    </p:spTree>
    <p:extLst>
      <p:ext uri="{BB962C8B-B14F-4D97-AF65-F5344CB8AC3E}">
        <p14:creationId xmlns:p14="http://schemas.microsoft.com/office/powerpoint/2010/main" val="2807091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AC551-A461-5385-7EE8-E57BD8DAD85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C9D2E55-3FAF-3900-8CDA-D0EFE6D83FB9}"/>
              </a:ext>
            </a:extLst>
          </p:cNvPr>
          <p:cNvPicPr>
            <a:picLocks noChangeAspect="1"/>
          </p:cNvPicPr>
          <p:nvPr/>
        </p:nvPicPr>
        <p:blipFill>
          <a:blip r:embed="rId2"/>
          <a:srcRect l="-1" t="23231" r="47271" b="12787"/>
          <a:stretch/>
        </p:blipFill>
        <p:spPr>
          <a:xfrm>
            <a:off x="502395" y="2133161"/>
            <a:ext cx="3401879" cy="3778367"/>
          </a:xfrm>
          <a:prstGeom prst="rect">
            <a:avLst/>
          </a:prstGeom>
        </p:spPr>
      </p:pic>
      <p:sp>
        <p:nvSpPr>
          <p:cNvPr id="4" name="Rectangle 3">
            <a:extLst>
              <a:ext uri="{FF2B5EF4-FFF2-40B4-BE49-F238E27FC236}">
                <a16:creationId xmlns:a16="http://schemas.microsoft.com/office/drawing/2014/main" id="{12DF73FD-2541-FE44-797A-6450D77B8B96}"/>
              </a:ext>
            </a:extLst>
          </p:cNvPr>
          <p:cNvSpPr/>
          <p:nvPr/>
        </p:nvSpPr>
        <p:spPr>
          <a:xfrm>
            <a:off x="1407654" y="1591216"/>
            <a:ext cx="3236359" cy="40531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4A18EA-D28C-9826-ECA6-F55DE013C255}"/>
              </a:ext>
            </a:extLst>
          </p:cNvPr>
          <p:cNvPicPr>
            <a:picLocks noChangeAspect="1"/>
          </p:cNvPicPr>
          <p:nvPr/>
        </p:nvPicPr>
        <p:blipFill>
          <a:blip r:embed="rId3"/>
          <a:srcRect l="54033" t="24929" r="8815" b="17310"/>
          <a:stretch/>
        </p:blipFill>
        <p:spPr>
          <a:xfrm>
            <a:off x="1507362" y="2133162"/>
            <a:ext cx="2396912" cy="3411051"/>
          </a:xfrm>
          <a:prstGeom prst="rect">
            <a:avLst/>
          </a:prstGeom>
        </p:spPr>
      </p:pic>
      <p:sp>
        <p:nvSpPr>
          <p:cNvPr id="5" name="TextBox 4">
            <a:extLst>
              <a:ext uri="{FF2B5EF4-FFF2-40B4-BE49-F238E27FC236}">
                <a16:creationId xmlns:a16="http://schemas.microsoft.com/office/drawing/2014/main" id="{42542E92-9765-7E7A-3193-E1775C742166}"/>
              </a:ext>
            </a:extLst>
          </p:cNvPr>
          <p:cNvSpPr txBox="1"/>
          <p:nvPr/>
        </p:nvSpPr>
        <p:spPr>
          <a:xfrm rot="16200000">
            <a:off x="-545270" y="3433142"/>
            <a:ext cx="2057038" cy="369332"/>
          </a:xfrm>
          <a:prstGeom prst="rect">
            <a:avLst/>
          </a:prstGeom>
          <a:noFill/>
        </p:spPr>
        <p:txBody>
          <a:bodyPr wrap="none" rtlCol="0">
            <a:spAutoFit/>
          </a:bodyPr>
          <a:lstStyle/>
          <a:p>
            <a:r>
              <a:rPr lang="en-US" dirty="0"/>
              <a:t>Chronological Age</a:t>
            </a:r>
          </a:p>
        </p:txBody>
      </p:sp>
      <p:sp>
        <p:nvSpPr>
          <p:cNvPr id="11" name="TextBox 10">
            <a:extLst>
              <a:ext uri="{FF2B5EF4-FFF2-40B4-BE49-F238E27FC236}">
                <a16:creationId xmlns:a16="http://schemas.microsoft.com/office/drawing/2014/main" id="{123A18EC-D008-DD45-B765-7454C3E043E4}"/>
              </a:ext>
            </a:extLst>
          </p:cNvPr>
          <p:cNvSpPr txBox="1"/>
          <p:nvPr/>
        </p:nvSpPr>
        <p:spPr>
          <a:xfrm>
            <a:off x="1507362" y="1309086"/>
            <a:ext cx="2326278" cy="646331"/>
          </a:xfrm>
          <a:prstGeom prst="rect">
            <a:avLst/>
          </a:prstGeom>
          <a:noFill/>
        </p:spPr>
        <p:txBody>
          <a:bodyPr wrap="none" rtlCol="0">
            <a:spAutoFit/>
          </a:bodyPr>
          <a:lstStyle/>
          <a:p>
            <a:r>
              <a:rPr lang="en-US" dirty="0"/>
              <a:t>Patient chronological</a:t>
            </a:r>
          </a:p>
          <a:p>
            <a:pPr algn="ctr"/>
            <a:r>
              <a:rPr lang="en-US" dirty="0"/>
              <a:t>ages</a:t>
            </a:r>
          </a:p>
        </p:txBody>
      </p:sp>
      <p:sp>
        <p:nvSpPr>
          <p:cNvPr id="6" name="TextBox 5">
            <a:extLst>
              <a:ext uri="{FF2B5EF4-FFF2-40B4-BE49-F238E27FC236}">
                <a16:creationId xmlns:a16="http://schemas.microsoft.com/office/drawing/2014/main" id="{F9A0D971-3C0F-31B2-BF59-48AC2AA2B0FE}"/>
              </a:ext>
            </a:extLst>
          </p:cNvPr>
          <p:cNvSpPr txBox="1"/>
          <p:nvPr/>
        </p:nvSpPr>
        <p:spPr>
          <a:xfrm>
            <a:off x="3833640" y="-39104"/>
            <a:ext cx="6097978" cy="1077218"/>
          </a:xfrm>
          <a:prstGeom prst="rect">
            <a:avLst/>
          </a:prstGeom>
          <a:noFill/>
        </p:spPr>
        <p:txBody>
          <a:bodyPr wrap="square">
            <a:spAutoFit/>
          </a:bodyPr>
          <a:lstStyle/>
          <a:p>
            <a:r>
              <a:rPr lang="en-US" sz="3200" dirty="0"/>
              <a:t>Can we fit to </a:t>
            </a:r>
            <a:r>
              <a:rPr lang="en-US" sz="3200" b="1" dirty="0">
                <a:solidFill>
                  <a:srgbClr val="00B050"/>
                </a:solidFill>
              </a:rPr>
              <a:t>age</a:t>
            </a:r>
            <a:r>
              <a:rPr lang="en-US" sz="3200" dirty="0"/>
              <a:t> using parameters in a blood test?</a:t>
            </a:r>
          </a:p>
        </p:txBody>
      </p:sp>
    </p:spTree>
    <p:extLst>
      <p:ext uri="{BB962C8B-B14F-4D97-AF65-F5344CB8AC3E}">
        <p14:creationId xmlns:p14="http://schemas.microsoft.com/office/powerpoint/2010/main" val="110834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7542E0-8538-2FF8-0725-EDD014D95CB4}"/>
              </a:ext>
            </a:extLst>
          </p:cNvPr>
          <p:cNvPicPr>
            <a:picLocks noChangeAspect="1"/>
          </p:cNvPicPr>
          <p:nvPr/>
        </p:nvPicPr>
        <p:blipFill>
          <a:blip r:embed="rId2"/>
          <a:srcRect l="-1" t="23231" r="47271" b="12787"/>
          <a:stretch/>
        </p:blipFill>
        <p:spPr>
          <a:xfrm>
            <a:off x="502395" y="2133161"/>
            <a:ext cx="3401879" cy="3778367"/>
          </a:xfrm>
          <a:prstGeom prst="rect">
            <a:avLst/>
          </a:prstGeom>
        </p:spPr>
      </p:pic>
      <p:sp>
        <p:nvSpPr>
          <p:cNvPr id="4" name="Rectangle 3">
            <a:extLst>
              <a:ext uri="{FF2B5EF4-FFF2-40B4-BE49-F238E27FC236}">
                <a16:creationId xmlns:a16="http://schemas.microsoft.com/office/drawing/2014/main" id="{469538A8-F8BE-37F6-33FA-36F0CDBD5613}"/>
              </a:ext>
            </a:extLst>
          </p:cNvPr>
          <p:cNvSpPr/>
          <p:nvPr/>
        </p:nvSpPr>
        <p:spPr>
          <a:xfrm>
            <a:off x="1407654" y="1591216"/>
            <a:ext cx="3236359" cy="40531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4DA93A-40D9-250B-13BB-B20348333BC9}"/>
              </a:ext>
            </a:extLst>
          </p:cNvPr>
          <p:cNvPicPr>
            <a:picLocks noChangeAspect="1"/>
          </p:cNvPicPr>
          <p:nvPr/>
        </p:nvPicPr>
        <p:blipFill>
          <a:blip r:embed="rId3"/>
          <a:srcRect l="54033" t="24929" r="8815" b="17310"/>
          <a:stretch/>
        </p:blipFill>
        <p:spPr>
          <a:xfrm>
            <a:off x="1507362" y="2133162"/>
            <a:ext cx="2396912" cy="3411051"/>
          </a:xfrm>
          <a:prstGeom prst="rect">
            <a:avLst/>
          </a:prstGeom>
        </p:spPr>
      </p:pic>
      <p:sp>
        <p:nvSpPr>
          <p:cNvPr id="5" name="TextBox 4">
            <a:extLst>
              <a:ext uri="{FF2B5EF4-FFF2-40B4-BE49-F238E27FC236}">
                <a16:creationId xmlns:a16="http://schemas.microsoft.com/office/drawing/2014/main" id="{E2E0ED03-52B8-C767-8947-8E8A7203B85D}"/>
              </a:ext>
            </a:extLst>
          </p:cNvPr>
          <p:cNvSpPr txBox="1"/>
          <p:nvPr/>
        </p:nvSpPr>
        <p:spPr>
          <a:xfrm rot="16200000">
            <a:off x="-545270" y="3433142"/>
            <a:ext cx="2057038" cy="369332"/>
          </a:xfrm>
          <a:prstGeom prst="rect">
            <a:avLst/>
          </a:prstGeom>
          <a:noFill/>
        </p:spPr>
        <p:txBody>
          <a:bodyPr wrap="none" rtlCol="0">
            <a:spAutoFit/>
          </a:bodyPr>
          <a:lstStyle/>
          <a:p>
            <a:r>
              <a:rPr lang="en-US" dirty="0"/>
              <a:t>Chronological Age</a:t>
            </a:r>
          </a:p>
        </p:txBody>
      </p:sp>
      <p:pic>
        <p:nvPicPr>
          <p:cNvPr id="7" name="Picture 6">
            <a:extLst>
              <a:ext uri="{FF2B5EF4-FFF2-40B4-BE49-F238E27FC236}">
                <a16:creationId xmlns:a16="http://schemas.microsoft.com/office/drawing/2014/main" id="{BE7D35C0-1948-ECDC-E02A-29871EDFCBD9}"/>
              </a:ext>
            </a:extLst>
          </p:cNvPr>
          <p:cNvPicPr>
            <a:picLocks noChangeAspect="1"/>
          </p:cNvPicPr>
          <p:nvPr/>
        </p:nvPicPr>
        <p:blipFill>
          <a:blip r:embed="rId4"/>
          <a:stretch>
            <a:fillRect/>
          </a:stretch>
        </p:blipFill>
        <p:spPr>
          <a:xfrm>
            <a:off x="4240335" y="2183496"/>
            <a:ext cx="3456706" cy="3290746"/>
          </a:xfrm>
          <a:prstGeom prst="rect">
            <a:avLst/>
          </a:prstGeom>
        </p:spPr>
      </p:pic>
      <p:pic>
        <p:nvPicPr>
          <p:cNvPr id="9" name="Picture 8">
            <a:extLst>
              <a:ext uri="{FF2B5EF4-FFF2-40B4-BE49-F238E27FC236}">
                <a16:creationId xmlns:a16="http://schemas.microsoft.com/office/drawing/2014/main" id="{0E4FD106-7EF4-5610-3477-49A7B5404647}"/>
              </a:ext>
            </a:extLst>
          </p:cNvPr>
          <p:cNvPicPr>
            <a:picLocks noChangeAspect="1"/>
          </p:cNvPicPr>
          <p:nvPr/>
        </p:nvPicPr>
        <p:blipFill>
          <a:blip r:embed="rId5"/>
          <a:stretch>
            <a:fillRect/>
          </a:stretch>
        </p:blipFill>
        <p:spPr>
          <a:xfrm>
            <a:off x="4710172" y="5663018"/>
            <a:ext cx="2771656" cy="807008"/>
          </a:xfrm>
          <a:prstGeom prst="rect">
            <a:avLst/>
          </a:prstGeom>
        </p:spPr>
      </p:pic>
      <p:sp>
        <p:nvSpPr>
          <p:cNvPr id="10" name="TextBox 9">
            <a:extLst>
              <a:ext uri="{FF2B5EF4-FFF2-40B4-BE49-F238E27FC236}">
                <a16:creationId xmlns:a16="http://schemas.microsoft.com/office/drawing/2014/main" id="{8C2840CF-F632-49FA-7F76-846F820414B8}"/>
              </a:ext>
            </a:extLst>
          </p:cNvPr>
          <p:cNvSpPr txBox="1"/>
          <p:nvPr/>
        </p:nvSpPr>
        <p:spPr>
          <a:xfrm>
            <a:off x="4138703" y="1280950"/>
            <a:ext cx="3659977" cy="646331"/>
          </a:xfrm>
          <a:prstGeom prst="rect">
            <a:avLst/>
          </a:prstGeom>
          <a:noFill/>
        </p:spPr>
        <p:txBody>
          <a:bodyPr wrap="none" rtlCol="0">
            <a:spAutoFit/>
          </a:bodyPr>
          <a:lstStyle/>
          <a:p>
            <a:pPr algn="ctr"/>
            <a:r>
              <a:rPr lang="en-US" dirty="0"/>
              <a:t>Expression of some</a:t>
            </a:r>
          </a:p>
          <a:p>
            <a:pPr algn="ctr"/>
            <a:r>
              <a:rPr lang="en-US" dirty="0"/>
              <a:t>measurable quantities, per patient</a:t>
            </a:r>
          </a:p>
        </p:txBody>
      </p:sp>
      <p:sp>
        <p:nvSpPr>
          <p:cNvPr id="11" name="TextBox 10">
            <a:extLst>
              <a:ext uri="{FF2B5EF4-FFF2-40B4-BE49-F238E27FC236}">
                <a16:creationId xmlns:a16="http://schemas.microsoft.com/office/drawing/2014/main" id="{53F5E1A3-95EA-A5CD-75B3-D966466961BE}"/>
              </a:ext>
            </a:extLst>
          </p:cNvPr>
          <p:cNvSpPr txBox="1"/>
          <p:nvPr/>
        </p:nvSpPr>
        <p:spPr>
          <a:xfrm>
            <a:off x="1507362" y="1309086"/>
            <a:ext cx="2326278" cy="646331"/>
          </a:xfrm>
          <a:prstGeom prst="rect">
            <a:avLst/>
          </a:prstGeom>
          <a:noFill/>
        </p:spPr>
        <p:txBody>
          <a:bodyPr wrap="none" rtlCol="0">
            <a:spAutoFit/>
          </a:bodyPr>
          <a:lstStyle/>
          <a:p>
            <a:r>
              <a:rPr lang="en-US" dirty="0"/>
              <a:t>Patient chronological</a:t>
            </a:r>
          </a:p>
          <a:p>
            <a:pPr algn="ctr"/>
            <a:r>
              <a:rPr lang="en-US" dirty="0"/>
              <a:t>ages</a:t>
            </a:r>
          </a:p>
        </p:txBody>
      </p:sp>
      <p:cxnSp>
        <p:nvCxnSpPr>
          <p:cNvPr id="13" name="Straight Connector 12">
            <a:extLst>
              <a:ext uri="{FF2B5EF4-FFF2-40B4-BE49-F238E27FC236}">
                <a16:creationId xmlns:a16="http://schemas.microsoft.com/office/drawing/2014/main" id="{C9B5EFFE-6E62-339E-600A-7FBC19EAB1D7}"/>
              </a:ext>
            </a:extLst>
          </p:cNvPr>
          <p:cNvCxnSpPr/>
          <p:nvPr/>
        </p:nvCxnSpPr>
        <p:spPr>
          <a:xfrm>
            <a:off x="3025833" y="2459609"/>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E28ED-D297-9DA3-38A7-AEFFBF8F0468}"/>
              </a:ext>
            </a:extLst>
          </p:cNvPr>
          <p:cNvCxnSpPr/>
          <p:nvPr/>
        </p:nvCxnSpPr>
        <p:spPr>
          <a:xfrm>
            <a:off x="3025833" y="2799045"/>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B49E4B-7B85-E190-9AFB-8F20851A338F}"/>
              </a:ext>
            </a:extLst>
          </p:cNvPr>
          <p:cNvCxnSpPr/>
          <p:nvPr/>
        </p:nvCxnSpPr>
        <p:spPr>
          <a:xfrm>
            <a:off x="3025833" y="3283954"/>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FBBAC1-43E6-3490-383A-87935FA96622}"/>
              </a:ext>
            </a:extLst>
          </p:cNvPr>
          <p:cNvCxnSpPr/>
          <p:nvPr/>
        </p:nvCxnSpPr>
        <p:spPr>
          <a:xfrm>
            <a:off x="3021194" y="4007854"/>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EDC269-5772-86BC-ADCB-30CEE4384685}"/>
              </a:ext>
            </a:extLst>
          </p:cNvPr>
          <p:cNvCxnSpPr/>
          <p:nvPr/>
        </p:nvCxnSpPr>
        <p:spPr>
          <a:xfrm>
            <a:off x="3021194" y="4430417"/>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641880-631A-9128-F63B-D0D0C854C659}"/>
              </a:ext>
            </a:extLst>
          </p:cNvPr>
          <p:cNvCxnSpPr/>
          <p:nvPr/>
        </p:nvCxnSpPr>
        <p:spPr>
          <a:xfrm>
            <a:off x="3021194" y="5060798"/>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93C9B5-6148-BD0F-0079-A4E4B62B5591}"/>
              </a:ext>
            </a:extLst>
          </p:cNvPr>
          <p:cNvCxnSpPr/>
          <p:nvPr/>
        </p:nvCxnSpPr>
        <p:spPr>
          <a:xfrm>
            <a:off x="3021194" y="5369062"/>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DDAF132-C8E3-C4BE-7CA8-844D111BCEE2}"/>
              </a:ext>
            </a:extLst>
          </p:cNvPr>
          <p:cNvSpPr txBox="1"/>
          <p:nvPr/>
        </p:nvSpPr>
        <p:spPr>
          <a:xfrm>
            <a:off x="3833640" y="-39104"/>
            <a:ext cx="6097978" cy="1077218"/>
          </a:xfrm>
          <a:prstGeom prst="rect">
            <a:avLst/>
          </a:prstGeom>
          <a:noFill/>
        </p:spPr>
        <p:txBody>
          <a:bodyPr wrap="square">
            <a:spAutoFit/>
          </a:bodyPr>
          <a:lstStyle/>
          <a:p>
            <a:r>
              <a:rPr lang="en-US" sz="3200" dirty="0"/>
              <a:t>Can we fit to </a:t>
            </a:r>
            <a:r>
              <a:rPr lang="en-US" sz="3200" b="1" dirty="0">
                <a:solidFill>
                  <a:srgbClr val="00B050"/>
                </a:solidFill>
              </a:rPr>
              <a:t>age</a:t>
            </a:r>
            <a:r>
              <a:rPr lang="en-US" sz="3200" dirty="0"/>
              <a:t> using parameters in a blood test?</a:t>
            </a:r>
          </a:p>
        </p:txBody>
      </p:sp>
    </p:spTree>
    <p:extLst>
      <p:ext uri="{BB962C8B-B14F-4D97-AF65-F5344CB8AC3E}">
        <p14:creationId xmlns:p14="http://schemas.microsoft.com/office/powerpoint/2010/main" val="4208214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C711-F3B7-8E0D-7BA2-5CBE0ABE85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3AC701B-1F70-39E4-9C52-7EAD06E0C96F}"/>
              </a:ext>
            </a:extLst>
          </p:cNvPr>
          <p:cNvPicPr>
            <a:picLocks noChangeAspect="1"/>
          </p:cNvPicPr>
          <p:nvPr/>
        </p:nvPicPr>
        <p:blipFill>
          <a:blip r:embed="rId2"/>
          <a:srcRect l="-1" t="23231" r="47271" b="12787"/>
          <a:stretch/>
        </p:blipFill>
        <p:spPr>
          <a:xfrm>
            <a:off x="502395" y="2133161"/>
            <a:ext cx="3401879" cy="3778367"/>
          </a:xfrm>
          <a:prstGeom prst="rect">
            <a:avLst/>
          </a:prstGeom>
        </p:spPr>
      </p:pic>
      <p:sp>
        <p:nvSpPr>
          <p:cNvPr id="4" name="Rectangle 3">
            <a:extLst>
              <a:ext uri="{FF2B5EF4-FFF2-40B4-BE49-F238E27FC236}">
                <a16:creationId xmlns:a16="http://schemas.microsoft.com/office/drawing/2014/main" id="{2607636E-8478-D6E3-F13D-64EB787A1587}"/>
              </a:ext>
            </a:extLst>
          </p:cNvPr>
          <p:cNvSpPr/>
          <p:nvPr/>
        </p:nvSpPr>
        <p:spPr>
          <a:xfrm>
            <a:off x="1407654" y="1591216"/>
            <a:ext cx="3236359" cy="40531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A73971-79BF-BE35-9B4F-AC9BB5222C18}"/>
              </a:ext>
            </a:extLst>
          </p:cNvPr>
          <p:cNvPicPr>
            <a:picLocks noChangeAspect="1"/>
          </p:cNvPicPr>
          <p:nvPr/>
        </p:nvPicPr>
        <p:blipFill>
          <a:blip r:embed="rId3"/>
          <a:srcRect l="54033" t="24929" r="8815" b="17310"/>
          <a:stretch/>
        </p:blipFill>
        <p:spPr>
          <a:xfrm>
            <a:off x="1507362" y="2133162"/>
            <a:ext cx="2396912" cy="3411051"/>
          </a:xfrm>
          <a:prstGeom prst="rect">
            <a:avLst/>
          </a:prstGeom>
        </p:spPr>
      </p:pic>
      <p:sp>
        <p:nvSpPr>
          <p:cNvPr id="5" name="TextBox 4">
            <a:extLst>
              <a:ext uri="{FF2B5EF4-FFF2-40B4-BE49-F238E27FC236}">
                <a16:creationId xmlns:a16="http://schemas.microsoft.com/office/drawing/2014/main" id="{A99446F3-1CD5-4FAC-C6E6-EDDC1A05801E}"/>
              </a:ext>
            </a:extLst>
          </p:cNvPr>
          <p:cNvSpPr txBox="1"/>
          <p:nvPr/>
        </p:nvSpPr>
        <p:spPr>
          <a:xfrm rot="16200000">
            <a:off x="-545270" y="3433142"/>
            <a:ext cx="2057038" cy="369332"/>
          </a:xfrm>
          <a:prstGeom prst="rect">
            <a:avLst/>
          </a:prstGeom>
          <a:noFill/>
        </p:spPr>
        <p:txBody>
          <a:bodyPr wrap="none" rtlCol="0">
            <a:spAutoFit/>
          </a:bodyPr>
          <a:lstStyle/>
          <a:p>
            <a:r>
              <a:rPr lang="en-US" dirty="0"/>
              <a:t>Chronological Age</a:t>
            </a:r>
          </a:p>
        </p:txBody>
      </p:sp>
      <p:pic>
        <p:nvPicPr>
          <p:cNvPr id="7" name="Picture 6">
            <a:extLst>
              <a:ext uri="{FF2B5EF4-FFF2-40B4-BE49-F238E27FC236}">
                <a16:creationId xmlns:a16="http://schemas.microsoft.com/office/drawing/2014/main" id="{38661D90-A124-1968-7E5A-36EC41B9F064}"/>
              </a:ext>
            </a:extLst>
          </p:cNvPr>
          <p:cNvPicPr>
            <a:picLocks noChangeAspect="1"/>
          </p:cNvPicPr>
          <p:nvPr/>
        </p:nvPicPr>
        <p:blipFill>
          <a:blip r:embed="rId4"/>
          <a:stretch>
            <a:fillRect/>
          </a:stretch>
        </p:blipFill>
        <p:spPr>
          <a:xfrm>
            <a:off x="4240335" y="2183496"/>
            <a:ext cx="3456706" cy="3290746"/>
          </a:xfrm>
          <a:prstGeom prst="rect">
            <a:avLst/>
          </a:prstGeom>
        </p:spPr>
      </p:pic>
      <p:pic>
        <p:nvPicPr>
          <p:cNvPr id="9" name="Picture 8">
            <a:extLst>
              <a:ext uri="{FF2B5EF4-FFF2-40B4-BE49-F238E27FC236}">
                <a16:creationId xmlns:a16="http://schemas.microsoft.com/office/drawing/2014/main" id="{6B47A119-22F8-178D-405B-68CC9207CBE5}"/>
              </a:ext>
            </a:extLst>
          </p:cNvPr>
          <p:cNvPicPr>
            <a:picLocks noChangeAspect="1"/>
          </p:cNvPicPr>
          <p:nvPr/>
        </p:nvPicPr>
        <p:blipFill>
          <a:blip r:embed="rId5"/>
          <a:stretch>
            <a:fillRect/>
          </a:stretch>
        </p:blipFill>
        <p:spPr>
          <a:xfrm>
            <a:off x="4710172" y="5663018"/>
            <a:ext cx="2771656" cy="807008"/>
          </a:xfrm>
          <a:prstGeom prst="rect">
            <a:avLst/>
          </a:prstGeom>
        </p:spPr>
      </p:pic>
      <p:sp>
        <p:nvSpPr>
          <p:cNvPr id="10" name="TextBox 9">
            <a:extLst>
              <a:ext uri="{FF2B5EF4-FFF2-40B4-BE49-F238E27FC236}">
                <a16:creationId xmlns:a16="http://schemas.microsoft.com/office/drawing/2014/main" id="{0C5745E4-35F8-7E41-2016-E5EF4491633E}"/>
              </a:ext>
            </a:extLst>
          </p:cNvPr>
          <p:cNvSpPr txBox="1"/>
          <p:nvPr/>
        </p:nvSpPr>
        <p:spPr>
          <a:xfrm>
            <a:off x="4138703" y="1280950"/>
            <a:ext cx="3659977" cy="646331"/>
          </a:xfrm>
          <a:prstGeom prst="rect">
            <a:avLst/>
          </a:prstGeom>
          <a:noFill/>
        </p:spPr>
        <p:txBody>
          <a:bodyPr wrap="none" rtlCol="0">
            <a:spAutoFit/>
          </a:bodyPr>
          <a:lstStyle/>
          <a:p>
            <a:pPr algn="ctr"/>
            <a:r>
              <a:rPr lang="en-US" dirty="0"/>
              <a:t>Expression of some</a:t>
            </a:r>
          </a:p>
          <a:p>
            <a:pPr algn="ctr"/>
            <a:r>
              <a:rPr lang="en-US" dirty="0"/>
              <a:t>measurable quantities, per patient</a:t>
            </a:r>
          </a:p>
        </p:txBody>
      </p:sp>
      <p:sp>
        <p:nvSpPr>
          <p:cNvPr id="11" name="TextBox 10">
            <a:extLst>
              <a:ext uri="{FF2B5EF4-FFF2-40B4-BE49-F238E27FC236}">
                <a16:creationId xmlns:a16="http://schemas.microsoft.com/office/drawing/2014/main" id="{15C2FA20-89A9-3A1B-CAE1-FE089601001F}"/>
              </a:ext>
            </a:extLst>
          </p:cNvPr>
          <p:cNvSpPr txBox="1"/>
          <p:nvPr/>
        </p:nvSpPr>
        <p:spPr>
          <a:xfrm>
            <a:off x="1507362" y="1309086"/>
            <a:ext cx="2326278" cy="646331"/>
          </a:xfrm>
          <a:prstGeom prst="rect">
            <a:avLst/>
          </a:prstGeom>
          <a:noFill/>
        </p:spPr>
        <p:txBody>
          <a:bodyPr wrap="none" rtlCol="0">
            <a:spAutoFit/>
          </a:bodyPr>
          <a:lstStyle/>
          <a:p>
            <a:r>
              <a:rPr lang="en-US" dirty="0"/>
              <a:t>Patient chronological</a:t>
            </a:r>
          </a:p>
          <a:p>
            <a:pPr algn="ctr"/>
            <a:r>
              <a:rPr lang="en-US" dirty="0"/>
              <a:t>ages</a:t>
            </a:r>
          </a:p>
        </p:txBody>
      </p:sp>
      <p:cxnSp>
        <p:nvCxnSpPr>
          <p:cNvPr id="13" name="Straight Connector 12">
            <a:extLst>
              <a:ext uri="{FF2B5EF4-FFF2-40B4-BE49-F238E27FC236}">
                <a16:creationId xmlns:a16="http://schemas.microsoft.com/office/drawing/2014/main" id="{4C0EEB24-6A2F-9131-B862-8DF52A204E02}"/>
              </a:ext>
            </a:extLst>
          </p:cNvPr>
          <p:cNvCxnSpPr/>
          <p:nvPr/>
        </p:nvCxnSpPr>
        <p:spPr>
          <a:xfrm>
            <a:off x="3025833" y="2459609"/>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DD9491-9177-F980-E977-7AE4321F362F}"/>
              </a:ext>
            </a:extLst>
          </p:cNvPr>
          <p:cNvCxnSpPr/>
          <p:nvPr/>
        </p:nvCxnSpPr>
        <p:spPr>
          <a:xfrm>
            <a:off x="3025833" y="2799045"/>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893CC4-3FA4-C681-1830-1478B6FB33FC}"/>
              </a:ext>
            </a:extLst>
          </p:cNvPr>
          <p:cNvCxnSpPr/>
          <p:nvPr/>
        </p:nvCxnSpPr>
        <p:spPr>
          <a:xfrm>
            <a:off x="3025833" y="3283954"/>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C99F410-7D27-2547-AE61-6700F9CCE847}"/>
              </a:ext>
            </a:extLst>
          </p:cNvPr>
          <p:cNvCxnSpPr/>
          <p:nvPr/>
        </p:nvCxnSpPr>
        <p:spPr>
          <a:xfrm>
            <a:off x="3021194" y="4007854"/>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EEEA89-7861-AA17-4836-C8238CC369C1}"/>
              </a:ext>
            </a:extLst>
          </p:cNvPr>
          <p:cNvCxnSpPr/>
          <p:nvPr/>
        </p:nvCxnSpPr>
        <p:spPr>
          <a:xfrm>
            <a:off x="3021194" y="4430417"/>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343D3D-447E-385A-0F61-80823871E7B6}"/>
              </a:ext>
            </a:extLst>
          </p:cNvPr>
          <p:cNvCxnSpPr/>
          <p:nvPr/>
        </p:nvCxnSpPr>
        <p:spPr>
          <a:xfrm>
            <a:off x="3021194" y="5060798"/>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78BF6A-58EB-AD37-4DCF-7FBCC59EA466}"/>
              </a:ext>
            </a:extLst>
          </p:cNvPr>
          <p:cNvCxnSpPr/>
          <p:nvPr/>
        </p:nvCxnSpPr>
        <p:spPr>
          <a:xfrm>
            <a:off x="3021194" y="5369062"/>
            <a:ext cx="121450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6CB8C4B-E3B6-2969-61B9-7D16E2EBFE7A}"/>
              </a:ext>
            </a:extLst>
          </p:cNvPr>
          <p:cNvCxnSpPr/>
          <p:nvPr/>
        </p:nvCxnSpPr>
        <p:spPr>
          <a:xfrm>
            <a:off x="7973123" y="3896751"/>
            <a:ext cx="914400" cy="0"/>
          </a:xfrm>
          <a:prstGeom prst="straightConnector1">
            <a:avLst/>
          </a:prstGeom>
          <a:ln w="76200">
            <a:solidFill>
              <a:srgbClr val="2B92FF"/>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C847981-C1B4-EE16-36E6-5ECB20143838}"/>
              </a:ext>
            </a:extLst>
          </p:cNvPr>
          <p:cNvSpPr txBox="1"/>
          <p:nvPr/>
        </p:nvSpPr>
        <p:spPr>
          <a:xfrm>
            <a:off x="8887523" y="2988810"/>
            <a:ext cx="3221052" cy="1815882"/>
          </a:xfrm>
          <a:prstGeom prst="rect">
            <a:avLst/>
          </a:prstGeom>
          <a:noFill/>
        </p:spPr>
        <p:txBody>
          <a:bodyPr wrap="square" rtlCol="0">
            <a:spAutoFit/>
          </a:bodyPr>
          <a:lstStyle/>
          <a:p>
            <a:pPr algn="ctr"/>
            <a:r>
              <a:rPr lang="en-US" sz="2800" dirty="0"/>
              <a:t>Creating a </a:t>
            </a:r>
            <a:r>
              <a:rPr lang="en-US" sz="2800" b="1" dirty="0">
                <a:solidFill>
                  <a:srgbClr val="00B050"/>
                </a:solidFill>
              </a:rPr>
              <a:t>biomarker</a:t>
            </a:r>
            <a:r>
              <a:rPr lang="en-US" sz="2800" dirty="0"/>
              <a:t> by fitting a </a:t>
            </a:r>
            <a:r>
              <a:rPr lang="en-US" sz="2800" b="1" dirty="0">
                <a:solidFill>
                  <a:srgbClr val="2B92FF"/>
                </a:solidFill>
              </a:rPr>
              <a:t>model</a:t>
            </a:r>
            <a:r>
              <a:rPr lang="en-US" sz="2800" dirty="0"/>
              <a:t> to chronological age</a:t>
            </a:r>
          </a:p>
        </p:txBody>
      </p:sp>
      <p:sp>
        <p:nvSpPr>
          <p:cNvPr id="6" name="TextBox 5">
            <a:extLst>
              <a:ext uri="{FF2B5EF4-FFF2-40B4-BE49-F238E27FC236}">
                <a16:creationId xmlns:a16="http://schemas.microsoft.com/office/drawing/2014/main" id="{EC3B433B-C0A1-FBA7-9ED7-A24AAB1D03D7}"/>
              </a:ext>
            </a:extLst>
          </p:cNvPr>
          <p:cNvSpPr txBox="1"/>
          <p:nvPr/>
        </p:nvSpPr>
        <p:spPr>
          <a:xfrm>
            <a:off x="3833640" y="-39104"/>
            <a:ext cx="6097978" cy="1077218"/>
          </a:xfrm>
          <a:prstGeom prst="rect">
            <a:avLst/>
          </a:prstGeom>
          <a:noFill/>
        </p:spPr>
        <p:txBody>
          <a:bodyPr wrap="square">
            <a:spAutoFit/>
          </a:bodyPr>
          <a:lstStyle/>
          <a:p>
            <a:r>
              <a:rPr lang="en-US" sz="3200" dirty="0"/>
              <a:t>Can we fit to </a:t>
            </a:r>
            <a:r>
              <a:rPr lang="en-US" sz="3200" b="1" dirty="0">
                <a:solidFill>
                  <a:srgbClr val="00B050"/>
                </a:solidFill>
              </a:rPr>
              <a:t>age</a:t>
            </a:r>
            <a:r>
              <a:rPr lang="en-US" sz="3200" dirty="0"/>
              <a:t> using parameters in a blood test?</a:t>
            </a:r>
          </a:p>
        </p:txBody>
      </p:sp>
    </p:spTree>
    <p:extLst>
      <p:ext uri="{BB962C8B-B14F-4D97-AF65-F5344CB8AC3E}">
        <p14:creationId xmlns:p14="http://schemas.microsoft.com/office/powerpoint/2010/main" val="320841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F6D43-7217-BF3E-A8C3-F2D994B94CB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4BDAF5E-F266-EBAB-9124-C93EB10F3AF8}"/>
              </a:ext>
            </a:extLst>
          </p:cNvPr>
          <p:cNvPicPr>
            <a:picLocks noChangeAspect="1"/>
          </p:cNvPicPr>
          <p:nvPr/>
        </p:nvPicPr>
        <p:blipFill>
          <a:blip r:embed="rId2"/>
          <a:srcRect t="10690"/>
          <a:stretch/>
        </p:blipFill>
        <p:spPr>
          <a:xfrm>
            <a:off x="2341583" y="719528"/>
            <a:ext cx="7508834" cy="6138472"/>
          </a:xfrm>
          <a:prstGeom prst="rect">
            <a:avLst/>
          </a:prstGeom>
        </p:spPr>
      </p:pic>
      <p:sp>
        <p:nvSpPr>
          <p:cNvPr id="3" name="Rectangle 2">
            <a:extLst>
              <a:ext uri="{FF2B5EF4-FFF2-40B4-BE49-F238E27FC236}">
                <a16:creationId xmlns:a16="http://schemas.microsoft.com/office/drawing/2014/main" id="{9086FA0E-8600-55DC-035E-91A87C2C5A82}"/>
              </a:ext>
            </a:extLst>
          </p:cNvPr>
          <p:cNvSpPr/>
          <p:nvPr/>
        </p:nvSpPr>
        <p:spPr>
          <a:xfrm>
            <a:off x="3408218" y="1140031"/>
            <a:ext cx="2066307" cy="1436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490BF088-BF1C-72CE-1320-98377DA2BF08}"/>
              </a:ext>
            </a:extLst>
          </p:cNvPr>
          <p:cNvSpPr txBox="1">
            <a:spLocks/>
          </p:cNvSpPr>
          <p:nvPr/>
        </p:nvSpPr>
        <p:spPr>
          <a:xfrm>
            <a:off x="0" y="1"/>
            <a:ext cx="12192000" cy="22035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Plot chronological vs</a:t>
            </a:r>
            <a:r>
              <a:rPr lang="en-US" b="1" dirty="0">
                <a:solidFill>
                  <a:srgbClr val="00B050"/>
                </a:solidFill>
              </a:rPr>
              <a:t> </a:t>
            </a:r>
            <a:r>
              <a:rPr lang="en-US" dirty="0"/>
              <a:t>fitted</a:t>
            </a:r>
            <a:r>
              <a:rPr lang="en-US" b="1" dirty="0">
                <a:solidFill>
                  <a:srgbClr val="00B050"/>
                </a:solidFill>
              </a:rPr>
              <a:t> biomarker age</a:t>
            </a:r>
          </a:p>
        </p:txBody>
      </p:sp>
    </p:spTree>
    <p:extLst>
      <p:ext uri="{BB962C8B-B14F-4D97-AF65-F5344CB8AC3E}">
        <p14:creationId xmlns:p14="http://schemas.microsoft.com/office/powerpoint/2010/main" val="1573138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0C669-7BD6-FAD3-3FFC-5431707A05E0}"/>
            </a:ext>
          </a:extLst>
        </p:cNvPr>
        <p:cNvGrpSpPr/>
        <p:nvPr/>
      </p:nvGrpSpPr>
      <p:grpSpPr>
        <a:xfrm>
          <a:off x="0" y="0"/>
          <a:ext cx="0" cy="0"/>
          <a:chOff x="0" y="0"/>
          <a:chExt cx="0" cy="0"/>
        </a:xfrm>
      </p:grpSpPr>
      <p:sp>
        <p:nvSpPr>
          <p:cNvPr id="31" name="Title 2">
            <a:extLst>
              <a:ext uri="{FF2B5EF4-FFF2-40B4-BE49-F238E27FC236}">
                <a16:creationId xmlns:a16="http://schemas.microsoft.com/office/drawing/2014/main" id="{AB6DCC89-F413-A79A-4A0A-6F6179161E93}"/>
              </a:ext>
            </a:extLst>
          </p:cNvPr>
          <p:cNvSpPr txBox="1">
            <a:spLocks/>
          </p:cNvSpPr>
          <p:nvPr/>
        </p:nvSpPr>
        <p:spPr>
          <a:xfrm>
            <a:off x="0" y="3133579"/>
            <a:ext cx="12192000" cy="22035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 this way we create the </a:t>
            </a:r>
            <a:r>
              <a:rPr lang="en-US" b="1" dirty="0">
                <a:solidFill>
                  <a:srgbClr val="00B050"/>
                </a:solidFill>
              </a:rPr>
              <a:t>biomarker age gap</a:t>
            </a:r>
          </a:p>
        </p:txBody>
      </p:sp>
    </p:spTree>
    <p:extLst>
      <p:ext uri="{BB962C8B-B14F-4D97-AF65-F5344CB8AC3E}">
        <p14:creationId xmlns:p14="http://schemas.microsoft.com/office/powerpoint/2010/main" val="2360136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845F35-6146-784A-5E71-46CB6B1FB4C7}"/>
              </a:ext>
            </a:extLst>
          </p:cNvPr>
          <p:cNvPicPr>
            <a:picLocks noChangeAspect="1"/>
          </p:cNvPicPr>
          <p:nvPr/>
        </p:nvPicPr>
        <p:blipFill>
          <a:blip r:embed="rId2"/>
          <a:srcRect l="4254" t="10691" b="7848"/>
          <a:stretch/>
        </p:blipFill>
        <p:spPr>
          <a:xfrm>
            <a:off x="2661007" y="719528"/>
            <a:ext cx="7189410" cy="5599079"/>
          </a:xfrm>
          <a:prstGeom prst="rect">
            <a:avLst/>
          </a:prstGeom>
        </p:spPr>
      </p:pic>
      <p:sp>
        <p:nvSpPr>
          <p:cNvPr id="5" name="Rectangle 4">
            <a:extLst>
              <a:ext uri="{FF2B5EF4-FFF2-40B4-BE49-F238E27FC236}">
                <a16:creationId xmlns:a16="http://schemas.microsoft.com/office/drawing/2014/main" id="{CDDF9D92-287F-09F4-B864-23F5994DE57C}"/>
              </a:ext>
            </a:extLst>
          </p:cNvPr>
          <p:cNvSpPr/>
          <p:nvPr/>
        </p:nvSpPr>
        <p:spPr>
          <a:xfrm>
            <a:off x="3408218" y="1140031"/>
            <a:ext cx="2066307" cy="1436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93CC2C1-D9AB-3595-4AB6-66D09CE9B24D}"/>
              </a:ext>
            </a:extLst>
          </p:cNvPr>
          <p:cNvCxnSpPr>
            <a:cxnSpLocks/>
          </p:cNvCxnSpPr>
          <p:nvPr/>
        </p:nvCxnSpPr>
        <p:spPr>
          <a:xfrm>
            <a:off x="6077145" y="2454023"/>
            <a:ext cx="0" cy="699918"/>
          </a:xfrm>
          <a:prstGeom prst="line">
            <a:avLst/>
          </a:prstGeom>
          <a:ln w="28575">
            <a:solidFill>
              <a:srgbClr val="EF3158"/>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7407D1-068F-12A2-83B2-7CE161A5C1BB}"/>
              </a:ext>
            </a:extLst>
          </p:cNvPr>
          <p:cNvCxnSpPr>
            <a:cxnSpLocks/>
          </p:cNvCxnSpPr>
          <p:nvPr/>
        </p:nvCxnSpPr>
        <p:spPr>
          <a:xfrm>
            <a:off x="6815877" y="2694339"/>
            <a:ext cx="0" cy="8619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0E1096-503F-FE5B-5D35-790E5064EDEB}"/>
              </a:ext>
            </a:extLst>
          </p:cNvPr>
          <p:cNvCxnSpPr>
            <a:cxnSpLocks/>
          </p:cNvCxnSpPr>
          <p:nvPr/>
        </p:nvCxnSpPr>
        <p:spPr>
          <a:xfrm>
            <a:off x="8085101" y="1926522"/>
            <a:ext cx="0" cy="46468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E927C9D-3B7E-CD02-0C3E-6C9073EC1692}"/>
              </a:ext>
            </a:extLst>
          </p:cNvPr>
          <p:cNvCxnSpPr>
            <a:cxnSpLocks/>
          </p:cNvCxnSpPr>
          <p:nvPr/>
        </p:nvCxnSpPr>
        <p:spPr>
          <a:xfrm>
            <a:off x="4449272" y="4139231"/>
            <a:ext cx="0" cy="1354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D8660C-7EBE-FD69-3335-62AE4458531A}"/>
              </a:ext>
            </a:extLst>
          </p:cNvPr>
          <p:cNvCxnSpPr>
            <a:cxnSpLocks/>
          </p:cNvCxnSpPr>
          <p:nvPr/>
        </p:nvCxnSpPr>
        <p:spPr>
          <a:xfrm>
            <a:off x="4873897" y="3754159"/>
            <a:ext cx="0" cy="135450"/>
          </a:xfrm>
          <a:prstGeom prst="line">
            <a:avLst/>
          </a:prstGeom>
          <a:ln w="28575">
            <a:solidFill>
              <a:srgbClr val="EF315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0BD5247-3BEA-A7D4-89EF-88B88C409617}"/>
              </a:ext>
            </a:extLst>
          </p:cNvPr>
          <p:cNvCxnSpPr>
            <a:cxnSpLocks/>
          </p:cNvCxnSpPr>
          <p:nvPr/>
        </p:nvCxnSpPr>
        <p:spPr>
          <a:xfrm>
            <a:off x="5787133" y="3322553"/>
            <a:ext cx="0" cy="54819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81EEF5-85CD-8909-7865-C7211EA47AAF}"/>
              </a:ext>
            </a:extLst>
          </p:cNvPr>
          <p:cNvCxnSpPr>
            <a:cxnSpLocks/>
          </p:cNvCxnSpPr>
          <p:nvPr/>
        </p:nvCxnSpPr>
        <p:spPr>
          <a:xfrm>
            <a:off x="6986556" y="1710137"/>
            <a:ext cx="0" cy="887748"/>
          </a:xfrm>
          <a:prstGeom prst="line">
            <a:avLst/>
          </a:prstGeom>
          <a:ln w="28575">
            <a:solidFill>
              <a:srgbClr val="EF315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5F0235-85B4-27A8-75B0-770D7FCDECE5}"/>
              </a:ext>
            </a:extLst>
          </p:cNvPr>
          <p:cNvCxnSpPr>
            <a:cxnSpLocks/>
          </p:cNvCxnSpPr>
          <p:nvPr/>
        </p:nvCxnSpPr>
        <p:spPr>
          <a:xfrm>
            <a:off x="9079439" y="1311105"/>
            <a:ext cx="0" cy="1407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FFD47A-1DCD-29E9-FCF0-61DAB94BA692}"/>
              </a:ext>
            </a:extLst>
          </p:cNvPr>
          <p:cNvCxnSpPr>
            <a:cxnSpLocks/>
          </p:cNvCxnSpPr>
          <p:nvPr/>
        </p:nvCxnSpPr>
        <p:spPr>
          <a:xfrm>
            <a:off x="3493700" y="4720683"/>
            <a:ext cx="0" cy="86039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Title 2">
            <a:extLst>
              <a:ext uri="{FF2B5EF4-FFF2-40B4-BE49-F238E27FC236}">
                <a16:creationId xmlns:a16="http://schemas.microsoft.com/office/drawing/2014/main" id="{B7A95955-7A3A-B85A-7B85-7657503116C1}"/>
              </a:ext>
            </a:extLst>
          </p:cNvPr>
          <p:cNvSpPr txBox="1">
            <a:spLocks/>
          </p:cNvSpPr>
          <p:nvPr/>
        </p:nvSpPr>
        <p:spPr>
          <a:xfrm>
            <a:off x="-59961" y="1"/>
            <a:ext cx="12426839" cy="22035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Calculate the delta chronologic v. </a:t>
            </a:r>
            <a:r>
              <a:rPr lang="en-US" b="1" dirty="0">
                <a:solidFill>
                  <a:srgbClr val="00B050"/>
                </a:solidFill>
              </a:rPr>
              <a:t>biomarker age</a:t>
            </a:r>
          </a:p>
        </p:txBody>
      </p:sp>
      <p:cxnSp>
        <p:nvCxnSpPr>
          <p:cNvPr id="33" name="Straight Arrow Connector 32">
            <a:extLst>
              <a:ext uri="{FF2B5EF4-FFF2-40B4-BE49-F238E27FC236}">
                <a16:creationId xmlns:a16="http://schemas.microsoft.com/office/drawing/2014/main" id="{CED54693-98D4-6C37-DE85-82AB363FA473}"/>
              </a:ext>
            </a:extLst>
          </p:cNvPr>
          <p:cNvCxnSpPr/>
          <p:nvPr/>
        </p:nvCxnSpPr>
        <p:spPr>
          <a:xfrm flipV="1">
            <a:off x="3777829" y="1657307"/>
            <a:ext cx="0" cy="1058013"/>
          </a:xfrm>
          <a:prstGeom prst="straightConnector1">
            <a:avLst/>
          </a:prstGeom>
          <a:ln w="38100">
            <a:solidFill>
              <a:srgbClr val="EF3158"/>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87AD3F9-A65B-7680-09E9-D3CDD704FB73}"/>
              </a:ext>
            </a:extLst>
          </p:cNvPr>
          <p:cNvSpPr txBox="1"/>
          <p:nvPr/>
        </p:nvSpPr>
        <p:spPr>
          <a:xfrm>
            <a:off x="3840745" y="1399010"/>
            <a:ext cx="2066303" cy="1477328"/>
          </a:xfrm>
          <a:prstGeom prst="rect">
            <a:avLst/>
          </a:prstGeom>
          <a:noFill/>
        </p:spPr>
        <p:txBody>
          <a:bodyPr wrap="square" rtlCol="0">
            <a:spAutoFit/>
          </a:bodyPr>
          <a:lstStyle/>
          <a:p>
            <a:r>
              <a:rPr lang="en-US" dirty="0"/>
              <a:t>Positive Biomarker Age Gap</a:t>
            </a:r>
          </a:p>
          <a:p>
            <a:r>
              <a:rPr lang="en-US" dirty="0"/>
              <a:t>(predicted older than you are)</a:t>
            </a:r>
          </a:p>
        </p:txBody>
      </p:sp>
      <p:cxnSp>
        <p:nvCxnSpPr>
          <p:cNvPr id="35" name="Straight Arrow Connector 34">
            <a:extLst>
              <a:ext uri="{FF2B5EF4-FFF2-40B4-BE49-F238E27FC236}">
                <a16:creationId xmlns:a16="http://schemas.microsoft.com/office/drawing/2014/main" id="{7A80971E-F82A-060F-481A-12D892F9205E}"/>
              </a:ext>
            </a:extLst>
          </p:cNvPr>
          <p:cNvCxnSpPr>
            <a:cxnSpLocks/>
          </p:cNvCxnSpPr>
          <p:nvPr/>
        </p:nvCxnSpPr>
        <p:spPr>
          <a:xfrm>
            <a:off x="6379227" y="4295229"/>
            <a:ext cx="0" cy="91446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2E08795-50A3-B850-341A-DE6E9A637D31}"/>
              </a:ext>
            </a:extLst>
          </p:cNvPr>
          <p:cNvSpPr txBox="1"/>
          <p:nvPr/>
        </p:nvSpPr>
        <p:spPr>
          <a:xfrm>
            <a:off x="6503699" y="3956288"/>
            <a:ext cx="2066303" cy="2031325"/>
          </a:xfrm>
          <a:prstGeom prst="rect">
            <a:avLst/>
          </a:prstGeom>
          <a:noFill/>
        </p:spPr>
        <p:txBody>
          <a:bodyPr wrap="square" rtlCol="0">
            <a:spAutoFit/>
          </a:bodyPr>
          <a:lstStyle/>
          <a:p>
            <a:r>
              <a:rPr lang="en-US" dirty="0"/>
              <a:t>Negative Biomarker Age Gap</a:t>
            </a:r>
          </a:p>
          <a:p>
            <a:r>
              <a:rPr lang="en-US" dirty="0"/>
              <a:t>(predicted younger than you are)</a:t>
            </a:r>
          </a:p>
          <a:p>
            <a:endParaRPr lang="en-US" dirty="0"/>
          </a:p>
        </p:txBody>
      </p:sp>
      <p:sp>
        <p:nvSpPr>
          <p:cNvPr id="41" name="TextBox 40">
            <a:extLst>
              <a:ext uri="{FF2B5EF4-FFF2-40B4-BE49-F238E27FC236}">
                <a16:creationId xmlns:a16="http://schemas.microsoft.com/office/drawing/2014/main" id="{29FB76A8-AC05-DF2B-1395-8ECA27947C47}"/>
              </a:ext>
            </a:extLst>
          </p:cNvPr>
          <p:cNvSpPr txBox="1"/>
          <p:nvPr/>
        </p:nvSpPr>
        <p:spPr>
          <a:xfrm rot="16200000">
            <a:off x="721744" y="3102769"/>
            <a:ext cx="3106363" cy="523220"/>
          </a:xfrm>
          <a:prstGeom prst="rect">
            <a:avLst/>
          </a:prstGeom>
          <a:noFill/>
        </p:spPr>
        <p:txBody>
          <a:bodyPr wrap="none" rtlCol="0">
            <a:spAutoFit/>
          </a:bodyPr>
          <a:lstStyle/>
          <a:p>
            <a:r>
              <a:rPr lang="en-US" sz="2800" dirty="0"/>
              <a:t>Chronological Age</a:t>
            </a:r>
          </a:p>
        </p:txBody>
      </p:sp>
      <p:sp>
        <p:nvSpPr>
          <p:cNvPr id="42" name="TextBox 41">
            <a:extLst>
              <a:ext uri="{FF2B5EF4-FFF2-40B4-BE49-F238E27FC236}">
                <a16:creationId xmlns:a16="http://schemas.microsoft.com/office/drawing/2014/main" id="{AFD9CB72-4A92-1F76-5534-62C796EF0A63}"/>
              </a:ext>
            </a:extLst>
          </p:cNvPr>
          <p:cNvSpPr txBox="1"/>
          <p:nvPr/>
        </p:nvSpPr>
        <p:spPr>
          <a:xfrm>
            <a:off x="4246258" y="6215890"/>
            <a:ext cx="4162743" cy="523220"/>
          </a:xfrm>
          <a:prstGeom prst="rect">
            <a:avLst/>
          </a:prstGeom>
          <a:noFill/>
        </p:spPr>
        <p:txBody>
          <a:bodyPr wrap="none" rtlCol="0">
            <a:spAutoFit/>
          </a:bodyPr>
          <a:lstStyle/>
          <a:p>
            <a:r>
              <a:rPr lang="en-US" sz="2800" dirty="0"/>
              <a:t>Biomarker Predicted Age</a:t>
            </a:r>
          </a:p>
        </p:txBody>
      </p:sp>
    </p:spTree>
    <p:extLst>
      <p:ext uri="{BB962C8B-B14F-4D97-AF65-F5344CB8AC3E}">
        <p14:creationId xmlns:p14="http://schemas.microsoft.com/office/powerpoint/2010/main" val="2819692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6D1007-D389-A157-EB58-A4CAC46E46A0}"/>
              </a:ext>
            </a:extLst>
          </p:cNvPr>
          <p:cNvPicPr>
            <a:picLocks noChangeAspect="1"/>
          </p:cNvPicPr>
          <p:nvPr/>
        </p:nvPicPr>
        <p:blipFill>
          <a:blip r:embed="rId2"/>
          <a:stretch>
            <a:fillRect/>
          </a:stretch>
        </p:blipFill>
        <p:spPr>
          <a:xfrm>
            <a:off x="2209800" y="192935"/>
            <a:ext cx="7772400" cy="2927069"/>
          </a:xfrm>
          <a:prstGeom prst="rect">
            <a:avLst/>
          </a:prstGeom>
        </p:spPr>
      </p:pic>
      <p:sp>
        <p:nvSpPr>
          <p:cNvPr id="3" name="Title 2">
            <a:extLst>
              <a:ext uri="{FF2B5EF4-FFF2-40B4-BE49-F238E27FC236}">
                <a16:creationId xmlns:a16="http://schemas.microsoft.com/office/drawing/2014/main" id="{C86DEEA3-ADA5-B854-6F85-A60D554DA1A4}"/>
              </a:ext>
            </a:extLst>
          </p:cNvPr>
          <p:cNvSpPr txBox="1">
            <a:spLocks/>
          </p:cNvSpPr>
          <p:nvPr/>
        </p:nvSpPr>
        <p:spPr>
          <a:xfrm>
            <a:off x="0" y="3260681"/>
            <a:ext cx="12192000" cy="22035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B050"/>
                </a:solidFill>
              </a:rPr>
              <a:t>Biomarker</a:t>
            </a:r>
            <a:r>
              <a:rPr lang="en-US" dirty="0"/>
              <a:t> = an ensemble of proteins in the blood in a machine learning model</a:t>
            </a:r>
          </a:p>
          <a:p>
            <a:pPr algn="ctr"/>
            <a:endParaRPr lang="en-US" dirty="0"/>
          </a:p>
          <a:p>
            <a:pPr algn="ctr"/>
            <a:r>
              <a:rPr lang="en-US" b="1" dirty="0">
                <a:solidFill>
                  <a:srgbClr val="00B050"/>
                </a:solidFill>
              </a:rPr>
              <a:t>Biomarker</a:t>
            </a:r>
            <a:r>
              <a:rPr lang="en-US" dirty="0"/>
              <a:t> Age = “</a:t>
            </a:r>
            <a:r>
              <a:rPr lang="en-US" b="1" dirty="0" err="1">
                <a:solidFill>
                  <a:srgbClr val="2B92FF"/>
                </a:solidFill>
              </a:rPr>
              <a:t>ProtAge</a:t>
            </a:r>
            <a:r>
              <a:rPr lang="en-US" dirty="0"/>
              <a:t>”</a:t>
            </a:r>
          </a:p>
          <a:p>
            <a:pPr algn="ctr"/>
            <a:r>
              <a:rPr lang="en-US" b="1" dirty="0">
                <a:solidFill>
                  <a:srgbClr val="00B050"/>
                </a:solidFill>
              </a:rPr>
              <a:t>Biomarker</a:t>
            </a:r>
            <a:r>
              <a:rPr lang="en-US" dirty="0"/>
              <a:t> Age Gap = “</a:t>
            </a:r>
            <a:r>
              <a:rPr lang="en-US" b="1" dirty="0" err="1">
                <a:solidFill>
                  <a:srgbClr val="2B92FF"/>
                </a:solidFill>
              </a:rPr>
              <a:t>ProtAgeGap</a:t>
            </a:r>
            <a:r>
              <a:rPr lang="en-US" dirty="0"/>
              <a:t>”</a:t>
            </a:r>
          </a:p>
          <a:p>
            <a:pPr algn="ctr"/>
            <a:endParaRPr lang="en-US" dirty="0"/>
          </a:p>
          <a:p>
            <a:pPr algn="ctr"/>
            <a:endParaRPr lang="en-US" b="1" dirty="0">
              <a:solidFill>
                <a:srgbClr val="00B050"/>
              </a:solidFill>
            </a:endParaRPr>
          </a:p>
        </p:txBody>
      </p:sp>
      <p:sp>
        <p:nvSpPr>
          <p:cNvPr id="4" name="TextBox 3">
            <a:extLst>
              <a:ext uri="{FF2B5EF4-FFF2-40B4-BE49-F238E27FC236}">
                <a16:creationId xmlns:a16="http://schemas.microsoft.com/office/drawing/2014/main" id="{CA5459F0-9D2F-DFBA-E59B-B13D6881DB0E}"/>
              </a:ext>
            </a:extLst>
          </p:cNvPr>
          <p:cNvSpPr txBox="1"/>
          <p:nvPr/>
        </p:nvSpPr>
        <p:spPr>
          <a:xfrm>
            <a:off x="249382" y="192935"/>
            <a:ext cx="1210588"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2023</a:t>
            </a:r>
          </a:p>
        </p:txBody>
      </p:sp>
    </p:spTree>
    <p:extLst>
      <p:ext uri="{BB962C8B-B14F-4D97-AF65-F5344CB8AC3E}">
        <p14:creationId xmlns:p14="http://schemas.microsoft.com/office/powerpoint/2010/main" val="3696615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1C771C-20F0-EB63-C2DB-C97871285FD0}"/>
              </a:ext>
            </a:extLst>
          </p:cNvPr>
          <p:cNvPicPr>
            <a:picLocks noChangeAspect="1"/>
          </p:cNvPicPr>
          <p:nvPr/>
        </p:nvPicPr>
        <p:blipFill>
          <a:blip r:embed="rId2"/>
          <a:stretch>
            <a:fillRect/>
          </a:stretch>
        </p:blipFill>
        <p:spPr>
          <a:xfrm>
            <a:off x="769584" y="1965959"/>
            <a:ext cx="4472183" cy="3995225"/>
          </a:xfrm>
          <a:prstGeom prst="rect">
            <a:avLst/>
          </a:prstGeom>
        </p:spPr>
      </p:pic>
      <p:pic>
        <p:nvPicPr>
          <p:cNvPr id="3" name="Picture 2">
            <a:extLst>
              <a:ext uri="{FF2B5EF4-FFF2-40B4-BE49-F238E27FC236}">
                <a16:creationId xmlns:a16="http://schemas.microsoft.com/office/drawing/2014/main" id="{C92BA39D-1970-1D2B-98E5-ACCF78E15506}"/>
              </a:ext>
            </a:extLst>
          </p:cNvPr>
          <p:cNvPicPr>
            <a:picLocks noChangeAspect="1"/>
          </p:cNvPicPr>
          <p:nvPr/>
        </p:nvPicPr>
        <p:blipFill>
          <a:blip r:embed="rId3"/>
          <a:stretch>
            <a:fillRect/>
          </a:stretch>
        </p:blipFill>
        <p:spPr>
          <a:xfrm>
            <a:off x="6407320" y="2035161"/>
            <a:ext cx="4472184" cy="3926023"/>
          </a:xfrm>
          <a:prstGeom prst="rect">
            <a:avLst/>
          </a:prstGeom>
        </p:spPr>
      </p:pic>
      <p:sp>
        <p:nvSpPr>
          <p:cNvPr id="5" name="TextBox 4">
            <a:extLst>
              <a:ext uri="{FF2B5EF4-FFF2-40B4-BE49-F238E27FC236}">
                <a16:creationId xmlns:a16="http://schemas.microsoft.com/office/drawing/2014/main" id="{94AFFBAE-2DF4-3C92-AE4E-48C66C5432AA}"/>
              </a:ext>
            </a:extLst>
          </p:cNvPr>
          <p:cNvSpPr txBox="1"/>
          <p:nvPr/>
        </p:nvSpPr>
        <p:spPr>
          <a:xfrm>
            <a:off x="1139484" y="537397"/>
            <a:ext cx="4265369" cy="1384995"/>
          </a:xfrm>
          <a:prstGeom prst="rect">
            <a:avLst/>
          </a:prstGeom>
          <a:noFill/>
        </p:spPr>
        <p:txBody>
          <a:bodyPr wrap="square" rtlCol="0">
            <a:spAutoFit/>
          </a:bodyPr>
          <a:lstStyle/>
          <a:p>
            <a:pPr algn="ctr"/>
            <a:r>
              <a:rPr lang="en-US" sz="2800" dirty="0"/>
              <a:t>Training the </a:t>
            </a:r>
            <a:r>
              <a:rPr lang="en-US" sz="2800" dirty="0" err="1"/>
              <a:t>ProtAge</a:t>
            </a:r>
            <a:r>
              <a:rPr lang="en-US" sz="2800" dirty="0"/>
              <a:t> Biomarker on the UK Biobank Database</a:t>
            </a:r>
          </a:p>
        </p:txBody>
      </p:sp>
      <p:sp>
        <p:nvSpPr>
          <p:cNvPr id="6" name="TextBox 5">
            <a:extLst>
              <a:ext uri="{FF2B5EF4-FFF2-40B4-BE49-F238E27FC236}">
                <a16:creationId xmlns:a16="http://schemas.microsoft.com/office/drawing/2014/main" id="{5C644CC1-3F89-17BC-BD15-3B160D20F96B}"/>
              </a:ext>
            </a:extLst>
          </p:cNvPr>
          <p:cNvSpPr txBox="1"/>
          <p:nvPr/>
        </p:nvSpPr>
        <p:spPr>
          <a:xfrm>
            <a:off x="6764189" y="321953"/>
            <a:ext cx="4265369" cy="1815882"/>
          </a:xfrm>
          <a:prstGeom prst="rect">
            <a:avLst/>
          </a:prstGeom>
          <a:noFill/>
        </p:spPr>
        <p:txBody>
          <a:bodyPr wrap="square" rtlCol="0">
            <a:spAutoFit/>
          </a:bodyPr>
          <a:lstStyle/>
          <a:p>
            <a:pPr algn="ctr"/>
            <a:r>
              <a:rPr lang="en-US" sz="2800" dirty="0"/>
              <a:t>Evaluating the </a:t>
            </a:r>
            <a:r>
              <a:rPr lang="en-US" sz="2800" dirty="0" err="1"/>
              <a:t>ProtAge</a:t>
            </a:r>
            <a:r>
              <a:rPr lang="en-US" sz="2800" dirty="0"/>
              <a:t> Biomarker on the </a:t>
            </a:r>
            <a:r>
              <a:rPr lang="en-US" sz="2800" dirty="0">
                <a:solidFill>
                  <a:srgbClr val="000000"/>
                </a:solidFill>
                <a:effectLst/>
                <a:latin typeface="Helvetica" pitchFamily="2" charset="0"/>
              </a:rPr>
              <a:t>China </a:t>
            </a:r>
            <a:r>
              <a:rPr lang="en-US" sz="2800" dirty="0" err="1">
                <a:solidFill>
                  <a:srgbClr val="000000"/>
                </a:solidFill>
                <a:effectLst/>
                <a:latin typeface="Helvetica" pitchFamily="2" charset="0"/>
              </a:rPr>
              <a:t>Kadoorie</a:t>
            </a:r>
            <a:r>
              <a:rPr lang="en-US" sz="2800" dirty="0">
                <a:solidFill>
                  <a:srgbClr val="000000"/>
                </a:solidFill>
                <a:effectLst/>
                <a:latin typeface="Helvetica" pitchFamily="2" charset="0"/>
              </a:rPr>
              <a:t> Biobank</a:t>
            </a:r>
          </a:p>
          <a:p>
            <a:pPr algn="ctr"/>
            <a:r>
              <a:rPr lang="en-US" sz="2800" dirty="0"/>
              <a:t> Biobank Database</a:t>
            </a:r>
          </a:p>
        </p:txBody>
      </p:sp>
      <p:sp>
        <p:nvSpPr>
          <p:cNvPr id="7" name="TextBox 6">
            <a:extLst>
              <a:ext uri="{FF2B5EF4-FFF2-40B4-BE49-F238E27FC236}">
                <a16:creationId xmlns:a16="http://schemas.microsoft.com/office/drawing/2014/main" id="{0C65BD98-B028-F699-B954-ACC80D5C8CA2}"/>
              </a:ext>
            </a:extLst>
          </p:cNvPr>
          <p:cNvSpPr txBox="1"/>
          <p:nvPr/>
        </p:nvSpPr>
        <p:spPr>
          <a:xfrm>
            <a:off x="6377538" y="6119336"/>
            <a:ext cx="6097604" cy="738664"/>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Argentieri, M. Austin, et al. "Proteomic aging clock predicts mortality and risk of common age-related diseases in diverse populations." </a:t>
            </a:r>
            <a:r>
              <a:rPr lang="en-US" sz="1400" b="0" i="1" dirty="0">
                <a:solidFill>
                  <a:srgbClr val="222222"/>
                </a:solidFill>
                <a:effectLst/>
                <a:latin typeface="Arial" panose="020B0604020202020204" pitchFamily="34" charset="0"/>
              </a:rPr>
              <a:t>Nature medicine</a:t>
            </a:r>
            <a:r>
              <a:rPr lang="en-US" sz="1400" b="0" i="0" dirty="0">
                <a:solidFill>
                  <a:srgbClr val="222222"/>
                </a:solidFill>
                <a:effectLst/>
                <a:latin typeface="Arial" panose="020B0604020202020204" pitchFamily="34" charset="0"/>
              </a:rPr>
              <a:t> 30.9 (2024): 2450-2460.</a:t>
            </a:r>
            <a:endParaRPr lang="en-US" sz="1400" dirty="0"/>
          </a:p>
        </p:txBody>
      </p:sp>
    </p:spTree>
    <p:extLst>
      <p:ext uri="{BB962C8B-B14F-4D97-AF65-F5344CB8AC3E}">
        <p14:creationId xmlns:p14="http://schemas.microsoft.com/office/powerpoint/2010/main" val="112721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AI-generated content may be incorrect.">
            <a:extLst>
              <a:ext uri="{FF2B5EF4-FFF2-40B4-BE49-F238E27FC236}">
                <a16:creationId xmlns:a16="http://schemas.microsoft.com/office/drawing/2014/main" id="{B531982F-773A-6F28-5A89-867B3FB7EFDE}"/>
              </a:ext>
            </a:extLst>
          </p:cNvPr>
          <p:cNvPicPr>
            <a:picLocks noChangeAspect="1"/>
          </p:cNvPicPr>
          <p:nvPr/>
        </p:nvPicPr>
        <p:blipFill>
          <a:blip r:embed="rId2"/>
          <a:stretch>
            <a:fillRect/>
          </a:stretch>
        </p:blipFill>
        <p:spPr>
          <a:xfrm>
            <a:off x="3017521" y="1433516"/>
            <a:ext cx="6545486" cy="5424484"/>
          </a:xfrm>
          <a:prstGeom prst="rect">
            <a:avLst/>
          </a:prstGeom>
        </p:spPr>
      </p:pic>
      <p:sp>
        <p:nvSpPr>
          <p:cNvPr id="2" name="Title 2">
            <a:extLst>
              <a:ext uri="{FF2B5EF4-FFF2-40B4-BE49-F238E27FC236}">
                <a16:creationId xmlns:a16="http://schemas.microsoft.com/office/drawing/2014/main" id="{F7F8C161-A070-A488-5AC7-AE1C26CEA608}"/>
              </a:ext>
            </a:extLst>
          </p:cNvPr>
          <p:cNvSpPr txBox="1">
            <a:spLocks/>
          </p:cNvSpPr>
          <p:nvPr/>
        </p:nvSpPr>
        <p:spPr>
          <a:xfrm>
            <a:off x="617164" y="7147"/>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As time marched forward, mortality at a given </a:t>
            </a:r>
            <a:r>
              <a:rPr lang="en-US" b="1" dirty="0">
                <a:solidFill>
                  <a:srgbClr val="00B050"/>
                </a:solidFill>
              </a:rPr>
              <a:t>age</a:t>
            </a:r>
            <a:r>
              <a:rPr lang="en-US" dirty="0"/>
              <a:t> has decreased</a:t>
            </a:r>
            <a:endParaRPr lang="en-US" b="1" dirty="0">
              <a:solidFill>
                <a:srgbClr val="00B050"/>
              </a:solidFill>
            </a:endParaRPr>
          </a:p>
        </p:txBody>
      </p:sp>
    </p:spTree>
    <p:extLst>
      <p:ext uri="{BB962C8B-B14F-4D97-AF65-F5344CB8AC3E}">
        <p14:creationId xmlns:p14="http://schemas.microsoft.com/office/powerpoint/2010/main" val="1579044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F35C11-922F-AFAF-BA8F-2080DE68E274}"/>
              </a:ext>
            </a:extLst>
          </p:cNvPr>
          <p:cNvPicPr>
            <a:picLocks noChangeAspect="1"/>
          </p:cNvPicPr>
          <p:nvPr/>
        </p:nvPicPr>
        <p:blipFill>
          <a:blip r:embed="rId2"/>
          <a:srcRect t="5948"/>
          <a:stretch/>
        </p:blipFill>
        <p:spPr>
          <a:xfrm>
            <a:off x="3206303" y="407962"/>
            <a:ext cx="5779394" cy="6450037"/>
          </a:xfrm>
          <a:prstGeom prst="rect">
            <a:avLst/>
          </a:prstGeom>
        </p:spPr>
      </p:pic>
      <p:sp>
        <p:nvSpPr>
          <p:cNvPr id="3" name="TextBox 2">
            <a:extLst>
              <a:ext uri="{FF2B5EF4-FFF2-40B4-BE49-F238E27FC236}">
                <a16:creationId xmlns:a16="http://schemas.microsoft.com/office/drawing/2014/main" id="{F3AC2C05-1CA7-F58F-70F7-66E17C80723B}"/>
              </a:ext>
            </a:extLst>
          </p:cNvPr>
          <p:cNvSpPr txBox="1"/>
          <p:nvPr/>
        </p:nvSpPr>
        <p:spPr>
          <a:xfrm>
            <a:off x="9114077" y="6150114"/>
            <a:ext cx="3077923" cy="707886"/>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Argentieri, M. Austin, et al. "Proteomic aging clock predicts mortality and risk of common age-related diseases in diverse populations." </a:t>
            </a:r>
            <a:r>
              <a:rPr lang="en-US" sz="1000" b="0" i="1" dirty="0">
                <a:solidFill>
                  <a:srgbClr val="222222"/>
                </a:solidFill>
                <a:effectLst/>
                <a:latin typeface="Arial" panose="020B0604020202020204" pitchFamily="34" charset="0"/>
              </a:rPr>
              <a:t>Nature medicine</a:t>
            </a:r>
            <a:r>
              <a:rPr lang="en-US" sz="1000" b="0" i="0" dirty="0">
                <a:solidFill>
                  <a:srgbClr val="222222"/>
                </a:solidFill>
                <a:effectLst/>
                <a:latin typeface="Arial" panose="020B0604020202020204" pitchFamily="34" charset="0"/>
              </a:rPr>
              <a:t> 30.9 (2024): 2450-2460.</a:t>
            </a:r>
            <a:endParaRPr lang="en-US" sz="1000" dirty="0"/>
          </a:p>
        </p:txBody>
      </p:sp>
      <p:sp>
        <p:nvSpPr>
          <p:cNvPr id="5" name="TextBox 4">
            <a:extLst>
              <a:ext uri="{FF2B5EF4-FFF2-40B4-BE49-F238E27FC236}">
                <a16:creationId xmlns:a16="http://schemas.microsoft.com/office/drawing/2014/main" id="{CF1325BE-F60D-EDD4-4867-7328A633FF05}"/>
              </a:ext>
            </a:extLst>
          </p:cNvPr>
          <p:cNvSpPr txBox="1"/>
          <p:nvPr/>
        </p:nvSpPr>
        <p:spPr>
          <a:xfrm>
            <a:off x="-1746" y="2702618"/>
            <a:ext cx="3208049" cy="1200329"/>
          </a:xfrm>
          <a:prstGeom prst="rect">
            <a:avLst/>
          </a:prstGeom>
          <a:noFill/>
        </p:spPr>
        <p:txBody>
          <a:bodyPr wrap="square">
            <a:spAutoFit/>
          </a:bodyPr>
          <a:lstStyle/>
          <a:p>
            <a:pPr algn="ctr"/>
            <a:r>
              <a:rPr lang="en-US" dirty="0"/>
              <a:t>The </a:t>
            </a:r>
            <a:r>
              <a:rPr lang="en-US" dirty="0" err="1"/>
              <a:t>ProtAge</a:t>
            </a:r>
            <a:r>
              <a:rPr lang="en-US" dirty="0"/>
              <a:t> </a:t>
            </a:r>
            <a:r>
              <a:rPr lang="en-US" b="1" dirty="0">
                <a:solidFill>
                  <a:srgbClr val="00B050"/>
                </a:solidFill>
              </a:rPr>
              <a:t>biomarker </a:t>
            </a:r>
            <a:r>
              <a:rPr lang="en-US" dirty="0"/>
              <a:t>correlates with several other measurable biomarkers of health</a:t>
            </a:r>
          </a:p>
        </p:txBody>
      </p:sp>
    </p:spTree>
    <p:extLst>
      <p:ext uri="{BB962C8B-B14F-4D97-AF65-F5344CB8AC3E}">
        <p14:creationId xmlns:p14="http://schemas.microsoft.com/office/powerpoint/2010/main" val="261699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AA537-3948-81BC-18A8-8835F7F20AC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876F8DB-70DA-A8E1-52CD-E3D906E0D5DD}"/>
              </a:ext>
            </a:extLst>
          </p:cNvPr>
          <p:cNvPicPr>
            <a:picLocks noChangeAspect="1"/>
          </p:cNvPicPr>
          <p:nvPr/>
        </p:nvPicPr>
        <p:blipFill>
          <a:blip r:embed="rId2"/>
          <a:srcRect l="35126" t="7486" r="34352" b="42439"/>
          <a:stretch/>
        </p:blipFill>
        <p:spPr>
          <a:xfrm>
            <a:off x="5355771" y="807522"/>
            <a:ext cx="1876302" cy="2909456"/>
          </a:xfrm>
          <a:prstGeom prst="rect">
            <a:avLst/>
          </a:prstGeom>
        </p:spPr>
      </p:pic>
      <p:sp>
        <p:nvSpPr>
          <p:cNvPr id="3" name="TextBox 2">
            <a:extLst>
              <a:ext uri="{FF2B5EF4-FFF2-40B4-BE49-F238E27FC236}">
                <a16:creationId xmlns:a16="http://schemas.microsoft.com/office/drawing/2014/main" id="{F9291233-5190-C0FD-7C3B-E29E49EC5D7D}"/>
              </a:ext>
            </a:extLst>
          </p:cNvPr>
          <p:cNvSpPr txBox="1"/>
          <p:nvPr/>
        </p:nvSpPr>
        <p:spPr>
          <a:xfrm>
            <a:off x="6568633" y="6334780"/>
            <a:ext cx="6099858"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Moqri</a:t>
            </a:r>
            <a:r>
              <a:rPr lang="en-US" sz="1400" b="0" i="0" dirty="0">
                <a:solidFill>
                  <a:srgbClr val="222222"/>
                </a:solidFill>
                <a:effectLst/>
                <a:latin typeface="Arial" panose="020B0604020202020204" pitchFamily="34" charset="0"/>
              </a:rPr>
              <a:t>, Mahdi, et al. "Biomarkers of aging for the identification and evaluation of longevity interventions." </a:t>
            </a:r>
            <a:r>
              <a:rPr lang="en-US" sz="1400" b="0" i="1" dirty="0">
                <a:solidFill>
                  <a:srgbClr val="222222"/>
                </a:solidFill>
                <a:effectLst/>
                <a:latin typeface="Arial" panose="020B0604020202020204" pitchFamily="34" charset="0"/>
              </a:rPr>
              <a:t>Cell</a:t>
            </a:r>
            <a:r>
              <a:rPr lang="en-US" sz="1400" b="0" i="0" dirty="0">
                <a:solidFill>
                  <a:srgbClr val="222222"/>
                </a:solidFill>
                <a:effectLst/>
                <a:latin typeface="Arial" panose="020B0604020202020204" pitchFamily="34" charset="0"/>
              </a:rPr>
              <a:t> 186.18 (2023): 3758-3775.</a:t>
            </a:r>
            <a:endParaRPr lang="en-US" sz="1400" dirty="0"/>
          </a:p>
        </p:txBody>
      </p:sp>
      <p:sp>
        <p:nvSpPr>
          <p:cNvPr id="5" name="TextBox 4">
            <a:extLst>
              <a:ext uri="{FF2B5EF4-FFF2-40B4-BE49-F238E27FC236}">
                <a16:creationId xmlns:a16="http://schemas.microsoft.com/office/drawing/2014/main" id="{8F418488-5A66-D670-39A8-5BCA67328126}"/>
              </a:ext>
            </a:extLst>
          </p:cNvPr>
          <p:cNvSpPr txBox="1"/>
          <p:nvPr/>
        </p:nvSpPr>
        <p:spPr>
          <a:xfrm>
            <a:off x="896588" y="161191"/>
            <a:ext cx="10468097" cy="584775"/>
          </a:xfrm>
          <a:prstGeom prst="rect">
            <a:avLst/>
          </a:prstGeom>
          <a:noFill/>
        </p:spPr>
        <p:txBody>
          <a:bodyPr wrap="square">
            <a:spAutoFit/>
          </a:bodyPr>
          <a:lstStyle/>
          <a:p>
            <a:pPr algn="ctr"/>
            <a:r>
              <a:rPr lang="en-US" sz="3200" dirty="0"/>
              <a:t>Some of the things we can measure: </a:t>
            </a:r>
            <a:r>
              <a:rPr lang="en-US" sz="3200" i="1" dirty="0"/>
              <a:t>X</a:t>
            </a:r>
            <a:r>
              <a:rPr lang="en-US" sz="3200" dirty="0"/>
              <a:t>-</a:t>
            </a:r>
            <a:r>
              <a:rPr lang="en-US" sz="3200" dirty="0" err="1"/>
              <a:t>ome</a:t>
            </a:r>
            <a:endParaRPr lang="en-US" sz="3200" dirty="0"/>
          </a:p>
        </p:txBody>
      </p:sp>
    </p:spTree>
    <p:extLst>
      <p:ext uri="{BB962C8B-B14F-4D97-AF65-F5344CB8AC3E}">
        <p14:creationId xmlns:p14="http://schemas.microsoft.com/office/powerpoint/2010/main" val="1505169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96B4D-DBB8-8388-F8DB-C81E87836BD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15BF86F-3B1B-24BE-34A4-2A4C161D3D16}"/>
              </a:ext>
            </a:extLst>
          </p:cNvPr>
          <p:cNvPicPr>
            <a:picLocks noChangeAspect="1"/>
          </p:cNvPicPr>
          <p:nvPr/>
        </p:nvPicPr>
        <p:blipFill>
          <a:blip r:embed="rId2"/>
          <a:srcRect l="35320" t="7283" r="2864" b="39782"/>
          <a:stretch/>
        </p:blipFill>
        <p:spPr>
          <a:xfrm>
            <a:off x="5367647" y="795646"/>
            <a:ext cx="3800104" cy="3075709"/>
          </a:xfrm>
          <a:prstGeom prst="rect">
            <a:avLst/>
          </a:prstGeom>
        </p:spPr>
      </p:pic>
      <p:sp>
        <p:nvSpPr>
          <p:cNvPr id="3" name="TextBox 2">
            <a:extLst>
              <a:ext uri="{FF2B5EF4-FFF2-40B4-BE49-F238E27FC236}">
                <a16:creationId xmlns:a16="http://schemas.microsoft.com/office/drawing/2014/main" id="{2A9FD32D-90FD-9E17-72D1-30C54FC9278F}"/>
              </a:ext>
            </a:extLst>
          </p:cNvPr>
          <p:cNvSpPr txBox="1"/>
          <p:nvPr/>
        </p:nvSpPr>
        <p:spPr>
          <a:xfrm>
            <a:off x="6568633" y="6334780"/>
            <a:ext cx="6099858"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Moqri</a:t>
            </a:r>
            <a:r>
              <a:rPr lang="en-US" sz="1400" b="0" i="0" dirty="0">
                <a:solidFill>
                  <a:srgbClr val="222222"/>
                </a:solidFill>
                <a:effectLst/>
                <a:latin typeface="Arial" panose="020B0604020202020204" pitchFamily="34" charset="0"/>
              </a:rPr>
              <a:t>, Mahdi, et al. "Biomarkers of aging for the identification and evaluation of longevity interventions." </a:t>
            </a:r>
            <a:r>
              <a:rPr lang="en-US" sz="1400" b="0" i="1" dirty="0">
                <a:solidFill>
                  <a:srgbClr val="222222"/>
                </a:solidFill>
                <a:effectLst/>
                <a:latin typeface="Arial" panose="020B0604020202020204" pitchFamily="34" charset="0"/>
              </a:rPr>
              <a:t>Cell</a:t>
            </a:r>
            <a:r>
              <a:rPr lang="en-US" sz="1400" b="0" i="0" dirty="0">
                <a:solidFill>
                  <a:srgbClr val="222222"/>
                </a:solidFill>
                <a:effectLst/>
                <a:latin typeface="Arial" panose="020B0604020202020204" pitchFamily="34" charset="0"/>
              </a:rPr>
              <a:t> 186.18 (2023): 3758-3775.</a:t>
            </a:r>
            <a:endParaRPr lang="en-US" sz="1400" dirty="0"/>
          </a:p>
        </p:txBody>
      </p:sp>
      <p:sp>
        <p:nvSpPr>
          <p:cNvPr id="4" name="TextBox 3">
            <a:extLst>
              <a:ext uri="{FF2B5EF4-FFF2-40B4-BE49-F238E27FC236}">
                <a16:creationId xmlns:a16="http://schemas.microsoft.com/office/drawing/2014/main" id="{EF2335FC-8E32-827D-F794-4B05CEA8BE37}"/>
              </a:ext>
            </a:extLst>
          </p:cNvPr>
          <p:cNvSpPr txBox="1"/>
          <p:nvPr/>
        </p:nvSpPr>
        <p:spPr>
          <a:xfrm>
            <a:off x="896588" y="161191"/>
            <a:ext cx="10468097" cy="584775"/>
          </a:xfrm>
          <a:prstGeom prst="rect">
            <a:avLst/>
          </a:prstGeom>
          <a:noFill/>
        </p:spPr>
        <p:txBody>
          <a:bodyPr wrap="square">
            <a:spAutoFit/>
          </a:bodyPr>
          <a:lstStyle/>
          <a:p>
            <a:pPr algn="ctr"/>
            <a:r>
              <a:rPr lang="en-US" sz="3200" dirty="0"/>
              <a:t>Some of the things we can measure: </a:t>
            </a:r>
            <a:r>
              <a:rPr lang="en-US" sz="3200" i="1" dirty="0"/>
              <a:t>X</a:t>
            </a:r>
            <a:r>
              <a:rPr lang="en-US" sz="3200" dirty="0"/>
              <a:t>-</a:t>
            </a:r>
            <a:r>
              <a:rPr lang="en-US" sz="3200" dirty="0" err="1"/>
              <a:t>ome</a:t>
            </a:r>
            <a:endParaRPr lang="en-US" sz="3200" dirty="0"/>
          </a:p>
        </p:txBody>
      </p:sp>
    </p:spTree>
    <p:extLst>
      <p:ext uri="{BB962C8B-B14F-4D97-AF65-F5344CB8AC3E}">
        <p14:creationId xmlns:p14="http://schemas.microsoft.com/office/powerpoint/2010/main" val="2517971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33D7D-D665-95BD-4FD2-6F6A78CD0BE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957FCF-16FD-3D95-3040-C3E19EB0E346}"/>
              </a:ext>
            </a:extLst>
          </p:cNvPr>
          <p:cNvPicPr>
            <a:picLocks noChangeAspect="1"/>
          </p:cNvPicPr>
          <p:nvPr/>
        </p:nvPicPr>
        <p:blipFill>
          <a:blip r:embed="rId2"/>
          <a:srcRect l="4026" t="7283" r="2864" b="39782"/>
          <a:stretch/>
        </p:blipFill>
        <p:spPr>
          <a:xfrm>
            <a:off x="3443844" y="795646"/>
            <a:ext cx="5723907" cy="3075709"/>
          </a:xfrm>
          <a:prstGeom prst="rect">
            <a:avLst/>
          </a:prstGeom>
        </p:spPr>
      </p:pic>
      <p:sp>
        <p:nvSpPr>
          <p:cNvPr id="3" name="TextBox 2">
            <a:extLst>
              <a:ext uri="{FF2B5EF4-FFF2-40B4-BE49-F238E27FC236}">
                <a16:creationId xmlns:a16="http://schemas.microsoft.com/office/drawing/2014/main" id="{1767FCF4-1521-0467-42BD-57D7826AFECC}"/>
              </a:ext>
            </a:extLst>
          </p:cNvPr>
          <p:cNvSpPr txBox="1"/>
          <p:nvPr/>
        </p:nvSpPr>
        <p:spPr>
          <a:xfrm>
            <a:off x="6568633" y="6334780"/>
            <a:ext cx="6099858"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Moqri</a:t>
            </a:r>
            <a:r>
              <a:rPr lang="en-US" sz="1400" b="0" i="0" dirty="0">
                <a:solidFill>
                  <a:srgbClr val="222222"/>
                </a:solidFill>
                <a:effectLst/>
                <a:latin typeface="Arial" panose="020B0604020202020204" pitchFamily="34" charset="0"/>
              </a:rPr>
              <a:t>, Mahdi, et al. "Biomarkers of aging for the identification and evaluation of longevity interventions." </a:t>
            </a:r>
            <a:r>
              <a:rPr lang="en-US" sz="1400" b="0" i="1" dirty="0">
                <a:solidFill>
                  <a:srgbClr val="222222"/>
                </a:solidFill>
                <a:effectLst/>
                <a:latin typeface="Arial" panose="020B0604020202020204" pitchFamily="34" charset="0"/>
              </a:rPr>
              <a:t>Cell</a:t>
            </a:r>
            <a:r>
              <a:rPr lang="en-US" sz="1400" b="0" i="0" dirty="0">
                <a:solidFill>
                  <a:srgbClr val="222222"/>
                </a:solidFill>
                <a:effectLst/>
                <a:latin typeface="Arial" panose="020B0604020202020204" pitchFamily="34" charset="0"/>
              </a:rPr>
              <a:t> 186.18 (2023): 3758-3775.</a:t>
            </a:r>
            <a:endParaRPr lang="en-US" sz="1400" dirty="0"/>
          </a:p>
        </p:txBody>
      </p:sp>
      <p:sp>
        <p:nvSpPr>
          <p:cNvPr id="4" name="TextBox 3">
            <a:extLst>
              <a:ext uri="{FF2B5EF4-FFF2-40B4-BE49-F238E27FC236}">
                <a16:creationId xmlns:a16="http://schemas.microsoft.com/office/drawing/2014/main" id="{0E8CE425-3B5B-D162-D0DB-0D934CAA02EF}"/>
              </a:ext>
            </a:extLst>
          </p:cNvPr>
          <p:cNvSpPr txBox="1"/>
          <p:nvPr/>
        </p:nvSpPr>
        <p:spPr>
          <a:xfrm>
            <a:off x="896588" y="161191"/>
            <a:ext cx="10468097" cy="584775"/>
          </a:xfrm>
          <a:prstGeom prst="rect">
            <a:avLst/>
          </a:prstGeom>
          <a:noFill/>
        </p:spPr>
        <p:txBody>
          <a:bodyPr wrap="square">
            <a:spAutoFit/>
          </a:bodyPr>
          <a:lstStyle/>
          <a:p>
            <a:pPr algn="ctr"/>
            <a:r>
              <a:rPr lang="en-US" sz="3200" dirty="0"/>
              <a:t>Some of the things we can measure: </a:t>
            </a:r>
            <a:r>
              <a:rPr lang="en-US" sz="3200" i="1" dirty="0"/>
              <a:t>X</a:t>
            </a:r>
            <a:r>
              <a:rPr lang="en-US" sz="3200" dirty="0"/>
              <a:t>-</a:t>
            </a:r>
            <a:r>
              <a:rPr lang="en-US" sz="3200" dirty="0" err="1"/>
              <a:t>ome</a:t>
            </a:r>
            <a:endParaRPr lang="en-US" sz="3200" dirty="0"/>
          </a:p>
        </p:txBody>
      </p:sp>
    </p:spTree>
    <p:extLst>
      <p:ext uri="{BB962C8B-B14F-4D97-AF65-F5344CB8AC3E}">
        <p14:creationId xmlns:p14="http://schemas.microsoft.com/office/powerpoint/2010/main" val="3597672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499FC-4538-79B4-1C69-4591B04C1D8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ACDE8E5-0ECA-7A93-1A90-71464595B44D}"/>
              </a:ext>
            </a:extLst>
          </p:cNvPr>
          <p:cNvPicPr>
            <a:picLocks noChangeAspect="1"/>
          </p:cNvPicPr>
          <p:nvPr/>
        </p:nvPicPr>
        <p:blipFill>
          <a:blip r:embed="rId2"/>
          <a:srcRect l="4026" t="7284" r="2864" b="11372"/>
          <a:stretch/>
        </p:blipFill>
        <p:spPr>
          <a:xfrm>
            <a:off x="3443844" y="795646"/>
            <a:ext cx="5723907" cy="4726380"/>
          </a:xfrm>
          <a:prstGeom prst="rect">
            <a:avLst/>
          </a:prstGeom>
        </p:spPr>
      </p:pic>
      <p:sp>
        <p:nvSpPr>
          <p:cNvPr id="3" name="TextBox 2">
            <a:extLst>
              <a:ext uri="{FF2B5EF4-FFF2-40B4-BE49-F238E27FC236}">
                <a16:creationId xmlns:a16="http://schemas.microsoft.com/office/drawing/2014/main" id="{8F4932F1-3E11-7DF1-F3CF-BE569405E4E1}"/>
              </a:ext>
            </a:extLst>
          </p:cNvPr>
          <p:cNvSpPr txBox="1"/>
          <p:nvPr/>
        </p:nvSpPr>
        <p:spPr>
          <a:xfrm>
            <a:off x="6568633" y="6334780"/>
            <a:ext cx="6099858"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Moqri</a:t>
            </a:r>
            <a:r>
              <a:rPr lang="en-US" sz="1400" b="0" i="0" dirty="0">
                <a:solidFill>
                  <a:srgbClr val="222222"/>
                </a:solidFill>
                <a:effectLst/>
                <a:latin typeface="Arial" panose="020B0604020202020204" pitchFamily="34" charset="0"/>
              </a:rPr>
              <a:t>, Mahdi, et al. "Biomarkers of aging for the identification and evaluation of longevity interventions." </a:t>
            </a:r>
            <a:r>
              <a:rPr lang="en-US" sz="1400" b="0" i="1" dirty="0">
                <a:solidFill>
                  <a:srgbClr val="222222"/>
                </a:solidFill>
                <a:effectLst/>
                <a:latin typeface="Arial" panose="020B0604020202020204" pitchFamily="34" charset="0"/>
              </a:rPr>
              <a:t>Cell</a:t>
            </a:r>
            <a:r>
              <a:rPr lang="en-US" sz="1400" b="0" i="0" dirty="0">
                <a:solidFill>
                  <a:srgbClr val="222222"/>
                </a:solidFill>
                <a:effectLst/>
                <a:latin typeface="Arial" panose="020B0604020202020204" pitchFamily="34" charset="0"/>
              </a:rPr>
              <a:t> 186.18 (2023): 3758-3775.</a:t>
            </a:r>
            <a:endParaRPr lang="en-US" sz="1400" dirty="0"/>
          </a:p>
        </p:txBody>
      </p:sp>
      <p:sp>
        <p:nvSpPr>
          <p:cNvPr id="4" name="Rectangle 3">
            <a:extLst>
              <a:ext uri="{FF2B5EF4-FFF2-40B4-BE49-F238E27FC236}">
                <a16:creationId xmlns:a16="http://schemas.microsoft.com/office/drawing/2014/main" id="{223E4957-8588-5173-B758-5F8D4EDBD654}"/>
              </a:ext>
            </a:extLst>
          </p:cNvPr>
          <p:cNvSpPr/>
          <p:nvPr/>
        </p:nvSpPr>
        <p:spPr>
          <a:xfrm>
            <a:off x="2517569" y="4144488"/>
            <a:ext cx="2339439" cy="1911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D15CEF-7165-F55A-FB1E-7BE2536E9344}"/>
              </a:ext>
            </a:extLst>
          </p:cNvPr>
          <p:cNvSpPr/>
          <p:nvPr/>
        </p:nvSpPr>
        <p:spPr>
          <a:xfrm>
            <a:off x="3966358" y="4144488"/>
            <a:ext cx="2339439" cy="1911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E16577-B4A3-22C5-69E3-B97869582718}"/>
              </a:ext>
            </a:extLst>
          </p:cNvPr>
          <p:cNvSpPr/>
          <p:nvPr/>
        </p:nvSpPr>
        <p:spPr>
          <a:xfrm>
            <a:off x="7754586" y="4144488"/>
            <a:ext cx="2339439" cy="1911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DD96A0-A4AE-E55C-D775-C67A79115D01}"/>
              </a:ext>
            </a:extLst>
          </p:cNvPr>
          <p:cNvSpPr txBox="1"/>
          <p:nvPr/>
        </p:nvSpPr>
        <p:spPr>
          <a:xfrm>
            <a:off x="896588" y="161191"/>
            <a:ext cx="10468097" cy="584775"/>
          </a:xfrm>
          <a:prstGeom prst="rect">
            <a:avLst/>
          </a:prstGeom>
          <a:noFill/>
        </p:spPr>
        <p:txBody>
          <a:bodyPr wrap="square">
            <a:spAutoFit/>
          </a:bodyPr>
          <a:lstStyle/>
          <a:p>
            <a:pPr algn="ctr"/>
            <a:r>
              <a:rPr lang="en-US" sz="3200" dirty="0"/>
              <a:t>Some of the things we can measure: </a:t>
            </a:r>
            <a:r>
              <a:rPr lang="en-US" sz="3200" i="1" dirty="0"/>
              <a:t>X</a:t>
            </a:r>
            <a:r>
              <a:rPr lang="en-US" sz="3200" dirty="0"/>
              <a:t>-</a:t>
            </a:r>
            <a:r>
              <a:rPr lang="en-US" sz="3200" dirty="0" err="1"/>
              <a:t>ome</a:t>
            </a:r>
            <a:endParaRPr lang="en-US" sz="3200" dirty="0"/>
          </a:p>
        </p:txBody>
      </p:sp>
    </p:spTree>
    <p:extLst>
      <p:ext uri="{BB962C8B-B14F-4D97-AF65-F5344CB8AC3E}">
        <p14:creationId xmlns:p14="http://schemas.microsoft.com/office/powerpoint/2010/main" val="1662011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5E281-99DB-5C55-CACB-042875896BD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9780587-4B47-9E4F-D90C-011EA9E4BBB6}"/>
              </a:ext>
            </a:extLst>
          </p:cNvPr>
          <p:cNvPicPr>
            <a:picLocks noChangeAspect="1"/>
          </p:cNvPicPr>
          <p:nvPr/>
        </p:nvPicPr>
        <p:blipFill>
          <a:blip r:embed="rId2"/>
          <a:srcRect l="4026" t="7284" r="2864" b="11372"/>
          <a:stretch/>
        </p:blipFill>
        <p:spPr>
          <a:xfrm>
            <a:off x="3443844" y="795646"/>
            <a:ext cx="5723907" cy="4726380"/>
          </a:xfrm>
          <a:prstGeom prst="rect">
            <a:avLst/>
          </a:prstGeom>
        </p:spPr>
      </p:pic>
      <p:sp>
        <p:nvSpPr>
          <p:cNvPr id="3" name="TextBox 2">
            <a:extLst>
              <a:ext uri="{FF2B5EF4-FFF2-40B4-BE49-F238E27FC236}">
                <a16:creationId xmlns:a16="http://schemas.microsoft.com/office/drawing/2014/main" id="{47D5D2C9-524B-9035-402B-34962078DB8C}"/>
              </a:ext>
            </a:extLst>
          </p:cNvPr>
          <p:cNvSpPr txBox="1"/>
          <p:nvPr/>
        </p:nvSpPr>
        <p:spPr>
          <a:xfrm>
            <a:off x="6568633" y="6334780"/>
            <a:ext cx="6099858"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Moqri</a:t>
            </a:r>
            <a:r>
              <a:rPr lang="en-US" sz="1400" b="0" i="0" dirty="0">
                <a:solidFill>
                  <a:srgbClr val="222222"/>
                </a:solidFill>
                <a:effectLst/>
                <a:latin typeface="Arial" panose="020B0604020202020204" pitchFamily="34" charset="0"/>
              </a:rPr>
              <a:t>, Mahdi, et al. "Biomarkers of aging for the identification and evaluation of longevity interventions." </a:t>
            </a:r>
            <a:r>
              <a:rPr lang="en-US" sz="1400" b="0" i="1" dirty="0">
                <a:solidFill>
                  <a:srgbClr val="222222"/>
                </a:solidFill>
                <a:effectLst/>
                <a:latin typeface="Arial" panose="020B0604020202020204" pitchFamily="34" charset="0"/>
              </a:rPr>
              <a:t>Cell</a:t>
            </a:r>
            <a:r>
              <a:rPr lang="en-US" sz="1400" b="0" i="0" dirty="0">
                <a:solidFill>
                  <a:srgbClr val="222222"/>
                </a:solidFill>
                <a:effectLst/>
                <a:latin typeface="Arial" panose="020B0604020202020204" pitchFamily="34" charset="0"/>
              </a:rPr>
              <a:t> 186.18 (2023): 3758-3775.</a:t>
            </a:r>
            <a:endParaRPr lang="en-US" sz="1400" dirty="0"/>
          </a:p>
        </p:txBody>
      </p:sp>
      <p:sp>
        <p:nvSpPr>
          <p:cNvPr id="4" name="Rectangle 3">
            <a:extLst>
              <a:ext uri="{FF2B5EF4-FFF2-40B4-BE49-F238E27FC236}">
                <a16:creationId xmlns:a16="http://schemas.microsoft.com/office/drawing/2014/main" id="{252B1896-55BE-1E11-D378-EFBD16469C79}"/>
              </a:ext>
            </a:extLst>
          </p:cNvPr>
          <p:cNvSpPr/>
          <p:nvPr/>
        </p:nvSpPr>
        <p:spPr>
          <a:xfrm>
            <a:off x="2517569" y="4144488"/>
            <a:ext cx="2339439" cy="1911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3E5EC6-EB07-88E6-375A-7CC6B76001CF}"/>
              </a:ext>
            </a:extLst>
          </p:cNvPr>
          <p:cNvSpPr/>
          <p:nvPr/>
        </p:nvSpPr>
        <p:spPr>
          <a:xfrm>
            <a:off x="7754586" y="4144488"/>
            <a:ext cx="2339439" cy="1911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8B69541-CCCD-E9C5-A58C-7639CA2C5EBB}"/>
              </a:ext>
            </a:extLst>
          </p:cNvPr>
          <p:cNvSpPr txBox="1"/>
          <p:nvPr/>
        </p:nvSpPr>
        <p:spPr>
          <a:xfrm>
            <a:off x="896588" y="161191"/>
            <a:ext cx="10468097" cy="584775"/>
          </a:xfrm>
          <a:prstGeom prst="rect">
            <a:avLst/>
          </a:prstGeom>
          <a:noFill/>
        </p:spPr>
        <p:txBody>
          <a:bodyPr wrap="square">
            <a:spAutoFit/>
          </a:bodyPr>
          <a:lstStyle/>
          <a:p>
            <a:pPr algn="ctr"/>
            <a:r>
              <a:rPr lang="en-US" sz="3200" dirty="0"/>
              <a:t>Some of the things we can measure: </a:t>
            </a:r>
            <a:r>
              <a:rPr lang="en-US" sz="3200" i="1" dirty="0"/>
              <a:t>X</a:t>
            </a:r>
            <a:r>
              <a:rPr lang="en-US" sz="3200" dirty="0"/>
              <a:t>-</a:t>
            </a:r>
            <a:r>
              <a:rPr lang="en-US" sz="3200" dirty="0" err="1"/>
              <a:t>ome</a:t>
            </a:r>
            <a:endParaRPr lang="en-US" sz="3200" dirty="0"/>
          </a:p>
        </p:txBody>
      </p:sp>
    </p:spTree>
    <p:extLst>
      <p:ext uri="{BB962C8B-B14F-4D97-AF65-F5344CB8AC3E}">
        <p14:creationId xmlns:p14="http://schemas.microsoft.com/office/powerpoint/2010/main" val="844351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42ED5-A24A-92B7-1F48-B220BA3E2C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1BE0D43-8210-8B12-3503-ABB6B37F8B5D}"/>
              </a:ext>
            </a:extLst>
          </p:cNvPr>
          <p:cNvPicPr>
            <a:picLocks noChangeAspect="1"/>
          </p:cNvPicPr>
          <p:nvPr/>
        </p:nvPicPr>
        <p:blipFill>
          <a:blip r:embed="rId2"/>
          <a:srcRect l="4026" t="7284" r="2864" b="11372"/>
          <a:stretch/>
        </p:blipFill>
        <p:spPr>
          <a:xfrm>
            <a:off x="3443844" y="795646"/>
            <a:ext cx="5723907" cy="4726380"/>
          </a:xfrm>
          <a:prstGeom prst="rect">
            <a:avLst/>
          </a:prstGeom>
        </p:spPr>
      </p:pic>
      <p:sp>
        <p:nvSpPr>
          <p:cNvPr id="3" name="TextBox 2">
            <a:extLst>
              <a:ext uri="{FF2B5EF4-FFF2-40B4-BE49-F238E27FC236}">
                <a16:creationId xmlns:a16="http://schemas.microsoft.com/office/drawing/2014/main" id="{D2A841A1-AEC2-0D2F-C34B-F621B8F34540}"/>
              </a:ext>
            </a:extLst>
          </p:cNvPr>
          <p:cNvSpPr txBox="1"/>
          <p:nvPr/>
        </p:nvSpPr>
        <p:spPr>
          <a:xfrm>
            <a:off x="6568633" y="6334780"/>
            <a:ext cx="6099858"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Moqri</a:t>
            </a:r>
            <a:r>
              <a:rPr lang="en-US" sz="1400" b="0" i="0" dirty="0">
                <a:solidFill>
                  <a:srgbClr val="222222"/>
                </a:solidFill>
                <a:effectLst/>
                <a:latin typeface="Arial" panose="020B0604020202020204" pitchFamily="34" charset="0"/>
              </a:rPr>
              <a:t>, Mahdi, et al. "Biomarkers of aging for the identification and evaluation of longevity interventions." </a:t>
            </a:r>
            <a:r>
              <a:rPr lang="en-US" sz="1400" b="0" i="1" dirty="0">
                <a:solidFill>
                  <a:srgbClr val="222222"/>
                </a:solidFill>
                <a:effectLst/>
                <a:latin typeface="Arial" panose="020B0604020202020204" pitchFamily="34" charset="0"/>
              </a:rPr>
              <a:t>Cell</a:t>
            </a:r>
            <a:r>
              <a:rPr lang="en-US" sz="1400" b="0" i="0" dirty="0">
                <a:solidFill>
                  <a:srgbClr val="222222"/>
                </a:solidFill>
                <a:effectLst/>
                <a:latin typeface="Arial" panose="020B0604020202020204" pitchFamily="34" charset="0"/>
              </a:rPr>
              <a:t> 186.18 (2023): 3758-3775.</a:t>
            </a:r>
            <a:endParaRPr lang="en-US" sz="1400" dirty="0"/>
          </a:p>
        </p:txBody>
      </p:sp>
      <p:sp>
        <p:nvSpPr>
          <p:cNvPr id="6" name="Rectangle 5">
            <a:extLst>
              <a:ext uri="{FF2B5EF4-FFF2-40B4-BE49-F238E27FC236}">
                <a16:creationId xmlns:a16="http://schemas.microsoft.com/office/drawing/2014/main" id="{28D7EB82-ECFE-B1DD-916C-9257B0B10177}"/>
              </a:ext>
            </a:extLst>
          </p:cNvPr>
          <p:cNvSpPr/>
          <p:nvPr/>
        </p:nvSpPr>
        <p:spPr>
          <a:xfrm>
            <a:off x="7754586" y="4144488"/>
            <a:ext cx="2339439" cy="1911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093D6B5-6051-7A3D-3377-CDAD11651E65}"/>
              </a:ext>
            </a:extLst>
          </p:cNvPr>
          <p:cNvSpPr txBox="1"/>
          <p:nvPr/>
        </p:nvSpPr>
        <p:spPr>
          <a:xfrm>
            <a:off x="896588" y="161191"/>
            <a:ext cx="10468097" cy="584775"/>
          </a:xfrm>
          <a:prstGeom prst="rect">
            <a:avLst/>
          </a:prstGeom>
          <a:noFill/>
        </p:spPr>
        <p:txBody>
          <a:bodyPr wrap="square">
            <a:spAutoFit/>
          </a:bodyPr>
          <a:lstStyle/>
          <a:p>
            <a:pPr algn="ctr"/>
            <a:r>
              <a:rPr lang="en-US" sz="3200" dirty="0"/>
              <a:t>Some of the things we can measure: </a:t>
            </a:r>
            <a:r>
              <a:rPr lang="en-US" sz="3200" i="1" dirty="0"/>
              <a:t>X</a:t>
            </a:r>
            <a:r>
              <a:rPr lang="en-US" sz="3200" dirty="0"/>
              <a:t>-</a:t>
            </a:r>
            <a:r>
              <a:rPr lang="en-US" sz="3200" dirty="0" err="1"/>
              <a:t>ome</a:t>
            </a:r>
            <a:endParaRPr lang="en-US" sz="3200" dirty="0"/>
          </a:p>
        </p:txBody>
      </p:sp>
    </p:spTree>
    <p:extLst>
      <p:ext uri="{BB962C8B-B14F-4D97-AF65-F5344CB8AC3E}">
        <p14:creationId xmlns:p14="http://schemas.microsoft.com/office/powerpoint/2010/main" val="757255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417B-DA7A-D404-CBEE-DC6AE9EF53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FF585E7-7694-0A5B-8BDC-3B6BFE314A00}"/>
              </a:ext>
            </a:extLst>
          </p:cNvPr>
          <p:cNvPicPr>
            <a:picLocks noChangeAspect="1"/>
          </p:cNvPicPr>
          <p:nvPr/>
        </p:nvPicPr>
        <p:blipFill>
          <a:blip r:embed="rId2"/>
          <a:srcRect l="4026" t="7284" r="2864" b="11372"/>
          <a:stretch/>
        </p:blipFill>
        <p:spPr>
          <a:xfrm>
            <a:off x="3443844" y="795646"/>
            <a:ext cx="5723907" cy="4726380"/>
          </a:xfrm>
          <a:prstGeom prst="rect">
            <a:avLst/>
          </a:prstGeom>
        </p:spPr>
      </p:pic>
      <p:sp>
        <p:nvSpPr>
          <p:cNvPr id="3" name="TextBox 2">
            <a:extLst>
              <a:ext uri="{FF2B5EF4-FFF2-40B4-BE49-F238E27FC236}">
                <a16:creationId xmlns:a16="http://schemas.microsoft.com/office/drawing/2014/main" id="{58AD8485-C403-A08C-2DDA-70362EB40109}"/>
              </a:ext>
            </a:extLst>
          </p:cNvPr>
          <p:cNvSpPr txBox="1"/>
          <p:nvPr/>
        </p:nvSpPr>
        <p:spPr>
          <a:xfrm>
            <a:off x="6568633" y="6334780"/>
            <a:ext cx="6099858"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Moqri</a:t>
            </a:r>
            <a:r>
              <a:rPr lang="en-US" sz="1400" b="0" i="0" dirty="0">
                <a:solidFill>
                  <a:srgbClr val="222222"/>
                </a:solidFill>
                <a:effectLst/>
                <a:latin typeface="Arial" panose="020B0604020202020204" pitchFamily="34" charset="0"/>
              </a:rPr>
              <a:t>, Mahdi, et al. "Biomarkers of aging for the identification and evaluation of longevity interventions." </a:t>
            </a:r>
            <a:r>
              <a:rPr lang="en-US" sz="1400" b="0" i="1" dirty="0">
                <a:solidFill>
                  <a:srgbClr val="222222"/>
                </a:solidFill>
                <a:effectLst/>
                <a:latin typeface="Arial" panose="020B0604020202020204" pitchFamily="34" charset="0"/>
              </a:rPr>
              <a:t>Cell</a:t>
            </a:r>
            <a:r>
              <a:rPr lang="en-US" sz="1400" b="0" i="0" dirty="0">
                <a:solidFill>
                  <a:srgbClr val="222222"/>
                </a:solidFill>
                <a:effectLst/>
                <a:latin typeface="Arial" panose="020B0604020202020204" pitchFamily="34" charset="0"/>
              </a:rPr>
              <a:t> 186.18 (2023): 3758-3775.</a:t>
            </a:r>
            <a:endParaRPr lang="en-US" sz="1400" dirty="0"/>
          </a:p>
        </p:txBody>
      </p:sp>
      <p:sp>
        <p:nvSpPr>
          <p:cNvPr id="4" name="TextBox 3">
            <a:extLst>
              <a:ext uri="{FF2B5EF4-FFF2-40B4-BE49-F238E27FC236}">
                <a16:creationId xmlns:a16="http://schemas.microsoft.com/office/drawing/2014/main" id="{0B0E755D-0815-D7DB-A8E7-95739ED8532A}"/>
              </a:ext>
            </a:extLst>
          </p:cNvPr>
          <p:cNvSpPr txBox="1"/>
          <p:nvPr/>
        </p:nvSpPr>
        <p:spPr>
          <a:xfrm>
            <a:off x="896588" y="161191"/>
            <a:ext cx="10468097" cy="584775"/>
          </a:xfrm>
          <a:prstGeom prst="rect">
            <a:avLst/>
          </a:prstGeom>
          <a:noFill/>
        </p:spPr>
        <p:txBody>
          <a:bodyPr wrap="square">
            <a:spAutoFit/>
          </a:bodyPr>
          <a:lstStyle/>
          <a:p>
            <a:pPr algn="ctr"/>
            <a:r>
              <a:rPr lang="en-US" sz="3200" dirty="0"/>
              <a:t>Some of the things we can measure: </a:t>
            </a:r>
            <a:r>
              <a:rPr lang="en-US" sz="3200" i="1" dirty="0"/>
              <a:t>X</a:t>
            </a:r>
            <a:r>
              <a:rPr lang="en-US" sz="3200" dirty="0"/>
              <a:t>-</a:t>
            </a:r>
            <a:r>
              <a:rPr lang="en-US" sz="3200" dirty="0" err="1"/>
              <a:t>ome</a:t>
            </a:r>
            <a:endParaRPr lang="en-US" sz="3200" dirty="0"/>
          </a:p>
        </p:txBody>
      </p:sp>
    </p:spTree>
    <p:extLst>
      <p:ext uri="{BB962C8B-B14F-4D97-AF65-F5344CB8AC3E}">
        <p14:creationId xmlns:p14="http://schemas.microsoft.com/office/powerpoint/2010/main" val="440343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55258-8349-824B-FE00-CB1CDFC7F4B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92C883F-4F08-1E82-0A1F-1C6B5352192F}"/>
              </a:ext>
            </a:extLst>
          </p:cNvPr>
          <p:cNvPicPr>
            <a:picLocks noChangeAspect="1"/>
          </p:cNvPicPr>
          <p:nvPr/>
        </p:nvPicPr>
        <p:blipFill>
          <a:blip r:embed="rId2"/>
          <a:srcRect l="4026" t="7284" r="2864" b="11372"/>
          <a:stretch/>
        </p:blipFill>
        <p:spPr>
          <a:xfrm>
            <a:off x="3443844" y="795646"/>
            <a:ext cx="5723907" cy="4726380"/>
          </a:xfrm>
          <a:prstGeom prst="rect">
            <a:avLst/>
          </a:prstGeom>
        </p:spPr>
      </p:pic>
      <p:sp>
        <p:nvSpPr>
          <p:cNvPr id="3" name="TextBox 2">
            <a:extLst>
              <a:ext uri="{FF2B5EF4-FFF2-40B4-BE49-F238E27FC236}">
                <a16:creationId xmlns:a16="http://schemas.microsoft.com/office/drawing/2014/main" id="{1882ED70-7909-DE0C-DD74-09FD1E3F1720}"/>
              </a:ext>
            </a:extLst>
          </p:cNvPr>
          <p:cNvSpPr txBox="1"/>
          <p:nvPr/>
        </p:nvSpPr>
        <p:spPr>
          <a:xfrm>
            <a:off x="6568633" y="6334780"/>
            <a:ext cx="6099858"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Moqri</a:t>
            </a:r>
            <a:r>
              <a:rPr lang="en-US" sz="1400" b="0" i="0" dirty="0">
                <a:solidFill>
                  <a:srgbClr val="222222"/>
                </a:solidFill>
                <a:effectLst/>
                <a:latin typeface="Arial" panose="020B0604020202020204" pitchFamily="34" charset="0"/>
              </a:rPr>
              <a:t>, Mahdi, et al. "Biomarkers of aging for the identification and evaluation of longevity interventions." </a:t>
            </a:r>
            <a:r>
              <a:rPr lang="en-US" sz="1400" b="0" i="1" dirty="0">
                <a:solidFill>
                  <a:srgbClr val="222222"/>
                </a:solidFill>
                <a:effectLst/>
                <a:latin typeface="Arial" panose="020B0604020202020204" pitchFamily="34" charset="0"/>
              </a:rPr>
              <a:t>Cell</a:t>
            </a:r>
            <a:r>
              <a:rPr lang="en-US" sz="1400" b="0" i="0" dirty="0">
                <a:solidFill>
                  <a:srgbClr val="222222"/>
                </a:solidFill>
                <a:effectLst/>
                <a:latin typeface="Arial" panose="020B0604020202020204" pitchFamily="34" charset="0"/>
              </a:rPr>
              <a:t> 186.18 (2023): 3758-3775.</a:t>
            </a:r>
            <a:endParaRPr lang="en-US" sz="1400" dirty="0"/>
          </a:p>
        </p:txBody>
      </p:sp>
      <p:sp>
        <p:nvSpPr>
          <p:cNvPr id="4" name="TextBox 3">
            <a:extLst>
              <a:ext uri="{FF2B5EF4-FFF2-40B4-BE49-F238E27FC236}">
                <a16:creationId xmlns:a16="http://schemas.microsoft.com/office/drawing/2014/main" id="{E7FDD4C6-449C-4893-581C-2311BB8C74D7}"/>
              </a:ext>
            </a:extLst>
          </p:cNvPr>
          <p:cNvSpPr txBox="1"/>
          <p:nvPr/>
        </p:nvSpPr>
        <p:spPr>
          <a:xfrm>
            <a:off x="896588" y="161191"/>
            <a:ext cx="10468097" cy="584775"/>
          </a:xfrm>
          <a:prstGeom prst="rect">
            <a:avLst/>
          </a:prstGeom>
          <a:noFill/>
        </p:spPr>
        <p:txBody>
          <a:bodyPr wrap="square">
            <a:spAutoFit/>
          </a:bodyPr>
          <a:lstStyle/>
          <a:p>
            <a:pPr algn="ctr"/>
            <a:r>
              <a:rPr lang="en-US" sz="3200" dirty="0"/>
              <a:t>Some of the things we can measure: </a:t>
            </a:r>
            <a:r>
              <a:rPr lang="en-US" sz="3200" i="1" dirty="0"/>
              <a:t>X</a:t>
            </a:r>
            <a:r>
              <a:rPr lang="en-US" sz="3200" dirty="0"/>
              <a:t>-</a:t>
            </a:r>
            <a:r>
              <a:rPr lang="en-US" sz="3200" dirty="0" err="1"/>
              <a:t>ome</a:t>
            </a:r>
            <a:endParaRPr lang="en-US" sz="3200" dirty="0"/>
          </a:p>
        </p:txBody>
      </p:sp>
      <p:sp>
        <p:nvSpPr>
          <p:cNvPr id="5" name="Rectangle 4">
            <a:extLst>
              <a:ext uri="{FF2B5EF4-FFF2-40B4-BE49-F238E27FC236}">
                <a16:creationId xmlns:a16="http://schemas.microsoft.com/office/drawing/2014/main" id="{84C2EBEC-5753-5117-B123-A01DC6C65F58}"/>
              </a:ext>
            </a:extLst>
          </p:cNvPr>
          <p:cNvSpPr/>
          <p:nvPr/>
        </p:nvSpPr>
        <p:spPr>
          <a:xfrm>
            <a:off x="3431969" y="4215740"/>
            <a:ext cx="1436913" cy="135596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846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678BA3E-276B-BA71-395F-C7898133FA42}"/>
              </a:ext>
            </a:extLst>
          </p:cNvPr>
          <p:cNvSpPr txBox="1">
            <a:spLocks/>
          </p:cNvSpPr>
          <p:nvPr/>
        </p:nvSpPr>
        <p:spPr>
          <a:xfrm>
            <a:off x="0" y="3604655"/>
            <a:ext cx="12192000" cy="22035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B050"/>
                </a:solidFill>
              </a:rPr>
              <a:t>Biomarker</a:t>
            </a:r>
            <a:r>
              <a:rPr lang="en-US" dirty="0"/>
              <a:t> = methylation data</a:t>
            </a:r>
          </a:p>
          <a:p>
            <a:pPr algn="ctr"/>
            <a:endParaRPr lang="en-US" dirty="0"/>
          </a:p>
          <a:p>
            <a:pPr algn="ctr"/>
            <a:r>
              <a:rPr lang="en-US" b="1" dirty="0">
                <a:solidFill>
                  <a:srgbClr val="00B050"/>
                </a:solidFill>
              </a:rPr>
              <a:t>Biomarker</a:t>
            </a:r>
            <a:r>
              <a:rPr lang="en-US" dirty="0"/>
              <a:t> Age = “</a:t>
            </a:r>
            <a:r>
              <a:rPr lang="en-US" b="1" dirty="0">
                <a:solidFill>
                  <a:srgbClr val="2B92FF"/>
                </a:solidFill>
              </a:rPr>
              <a:t>Methylation Age</a:t>
            </a:r>
            <a:r>
              <a:rPr lang="en-US" dirty="0"/>
              <a:t>”</a:t>
            </a:r>
            <a:endParaRPr lang="en-US" sz="2000" dirty="0"/>
          </a:p>
          <a:p>
            <a:pPr algn="ctr"/>
            <a:br>
              <a:rPr lang="en-US" dirty="0"/>
            </a:br>
            <a:r>
              <a:rPr lang="en-US" sz="3600" dirty="0"/>
              <a:t>This is commercially available (an open source avail)</a:t>
            </a:r>
          </a:p>
          <a:p>
            <a:pPr algn="ctr"/>
            <a:endParaRPr lang="en-US" dirty="0"/>
          </a:p>
          <a:p>
            <a:pPr algn="ctr"/>
            <a:endParaRPr lang="en-US" b="1" dirty="0">
              <a:solidFill>
                <a:srgbClr val="00B050"/>
              </a:solidFill>
            </a:endParaRPr>
          </a:p>
        </p:txBody>
      </p:sp>
      <p:pic>
        <p:nvPicPr>
          <p:cNvPr id="3" name="Picture 2">
            <a:extLst>
              <a:ext uri="{FF2B5EF4-FFF2-40B4-BE49-F238E27FC236}">
                <a16:creationId xmlns:a16="http://schemas.microsoft.com/office/drawing/2014/main" id="{64C3408E-30DD-515C-FD1E-7BE953C90CE8}"/>
              </a:ext>
            </a:extLst>
          </p:cNvPr>
          <p:cNvPicPr>
            <a:picLocks noChangeAspect="1"/>
          </p:cNvPicPr>
          <p:nvPr/>
        </p:nvPicPr>
        <p:blipFill>
          <a:blip r:embed="rId2"/>
          <a:stretch>
            <a:fillRect/>
          </a:stretch>
        </p:blipFill>
        <p:spPr>
          <a:xfrm>
            <a:off x="2209800" y="807027"/>
            <a:ext cx="7772400" cy="2797628"/>
          </a:xfrm>
          <a:prstGeom prst="rect">
            <a:avLst/>
          </a:prstGeom>
        </p:spPr>
      </p:pic>
      <p:sp>
        <p:nvSpPr>
          <p:cNvPr id="4" name="TextBox 3">
            <a:extLst>
              <a:ext uri="{FF2B5EF4-FFF2-40B4-BE49-F238E27FC236}">
                <a16:creationId xmlns:a16="http://schemas.microsoft.com/office/drawing/2014/main" id="{3134C374-6EB8-E622-68A6-4A024D691E67}"/>
              </a:ext>
            </a:extLst>
          </p:cNvPr>
          <p:cNvSpPr txBox="1"/>
          <p:nvPr/>
        </p:nvSpPr>
        <p:spPr>
          <a:xfrm>
            <a:off x="211802" y="245573"/>
            <a:ext cx="1210588"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2013</a:t>
            </a:r>
          </a:p>
        </p:txBody>
      </p:sp>
    </p:spTree>
    <p:extLst>
      <p:ext uri="{BB962C8B-B14F-4D97-AF65-F5344CB8AC3E}">
        <p14:creationId xmlns:p14="http://schemas.microsoft.com/office/powerpoint/2010/main" val="159435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growth and decline&#10;&#10;AI-generated content may be incorrect.">
            <a:extLst>
              <a:ext uri="{FF2B5EF4-FFF2-40B4-BE49-F238E27FC236}">
                <a16:creationId xmlns:a16="http://schemas.microsoft.com/office/drawing/2014/main" id="{7C673E7E-3A6D-2D35-1A83-AA50F4CE3EF8}"/>
              </a:ext>
            </a:extLst>
          </p:cNvPr>
          <p:cNvPicPr>
            <a:picLocks noChangeAspect="1"/>
          </p:cNvPicPr>
          <p:nvPr/>
        </p:nvPicPr>
        <p:blipFill>
          <a:blip r:embed="rId2"/>
          <a:stretch>
            <a:fillRect/>
          </a:stretch>
        </p:blipFill>
        <p:spPr>
          <a:xfrm>
            <a:off x="2233503" y="578036"/>
            <a:ext cx="7724993" cy="6279964"/>
          </a:xfrm>
          <a:prstGeom prst="rect">
            <a:avLst/>
          </a:prstGeom>
        </p:spPr>
      </p:pic>
      <p:sp>
        <p:nvSpPr>
          <p:cNvPr id="2" name="Title 2">
            <a:extLst>
              <a:ext uri="{FF2B5EF4-FFF2-40B4-BE49-F238E27FC236}">
                <a16:creationId xmlns:a16="http://schemas.microsoft.com/office/drawing/2014/main" id="{41EEB2A8-99B5-F065-A88B-A46E3615B132}"/>
              </a:ext>
            </a:extLst>
          </p:cNvPr>
          <p:cNvSpPr txBox="1">
            <a:spLocks/>
          </p:cNvSpPr>
          <p:nvPr/>
        </p:nvSpPr>
        <p:spPr>
          <a:xfrm>
            <a:off x="762119" y="0"/>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And</a:t>
            </a:r>
            <a:r>
              <a:rPr lang="en-US" b="1" dirty="0">
                <a:solidFill>
                  <a:srgbClr val="00B050"/>
                </a:solidFill>
              </a:rPr>
              <a:t> life expectancy </a:t>
            </a:r>
            <a:r>
              <a:rPr lang="en-US" dirty="0"/>
              <a:t>has increased</a:t>
            </a:r>
          </a:p>
        </p:txBody>
      </p:sp>
    </p:spTree>
    <p:extLst>
      <p:ext uri="{BB962C8B-B14F-4D97-AF65-F5344CB8AC3E}">
        <p14:creationId xmlns:p14="http://schemas.microsoft.com/office/powerpoint/2010/main" val="3810607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B24FE2-53AE-ED0F-07D8-4BF195F87586}"/>
              </a:ext>
            </a:extLst>
          </p:cNvPr>
          <p:cNvPicPr>
            <a:picLocks noChangeAspect="1"/>
          </p:cNvPicPr>
          <p:nvPr/>
        </p:nvPicPr>
        <p:blipFill>
          <a:blip r:embed="rId2"/>
          <a:stretch>
            <a:fillRect/>
          </a:stretch>
        </p:blipFill>
        <p:spPr>
          <a:xfrm>
            <a:off x="2171700" y="1532438"/>
            <a:ext cx="7848600" cy="4040698"/>
          </a:xfrm>
          <a:prstGeom prst="rect">
            <a:avLst/>
          </a:prstGeom>
        </p:spPr>
      </p:pic>
      <p:sp>
        <p:nvSpPr>
          <p:cNvPr id="4" name="TextBox 3">
            <a:extLst>
              <a:ext uri="{FF2B5EF4-FFF2-40B4-BE49-F238E27FC236}">
                <a16:creationId xmlns:a16="http://schemas.microsoft.com/office/drawing/2014/main" id="{3A096406-3AF1-CF70-7563-A1B5FB711850}"/>
              </a:ext>
            </a:extLst>
          </p:cNvPr>
          <p:cNvSpPr txBox="1"/>
          <p:nvPr/>
        </p:nvSpPr>
        <p:spPr>
          <a:xfrm>
            <a:off x="1646326" y="300942"/>
            <a:ext cx="10169621" cy="1138773"/>
          </a:xfrm>
          <a:prstGeom prst="rect">
            <a:avLst/>
          </a:prstGeom>
          <a:noFill/>
        </p:spPr>
        <p:txBody>
          <a:bodyPr wrap="square" rtlCol="0">
            <a:spAutoFit/>
          </a:bodyPr>
          <a:lstStyle/>
          <a:p>
            <a:pPr>
              <a:buNone/>
            </a:pPr>
            <a:r>
              <a:rPr lang="en-US" sz="3200" dirty="0">
                <a:effectLst/>
                <a:latin typeface="Helvetica" pitchFamily="2" charset="0"/>
              </a:rPr>
              <a:t>DNA</a:t>
            </a:r>
            <a:r>
              <a:rPr lang="en-US" sz="3200" b="1" dirty="0">
                <a:solidFill>
                  <a:srgbClr val="2B92FF"/>
                </a:solidFill>
                <a:effectLst/>
                <a:latin typeface="Helvetica" pitchFamily="2" charset="0"/>
              </a:rPr>
              <a:t> methylation </a:t>
            </a:r>
            <a:r>
              <a:rPr lang="en-US" sz="3200" dirty="0">
                <a:effectLst/>
                <a:latin typeface="Helvetica" pitchFamily="2" charset="0"/>
              </a:rPr>
              <a:t>age</a:t>
            </a:r>
            <a:r>
              <a:rPr lang="en-US" sz="3200" b="1" dirty="0">
                <a:solidFill>
                  <a:srgbClr val="2B92FF"/>
                </a:solidFill>
                <a:effectLst/>
                <a:latin typeface="Helvetica" pitchFamily="2" charset="0"/>
              </a:rPr>
              <a:t> </a:t>
            </a:r>
            <a:r>
              <a:rPr lang="en-US" sz="3200" dirty="0">
                <a:solidFill>
                  <a:srgbClr val="101010"/>
                </a:solidFill>
                <a:effectLst/>
                <a:latin typeface="Helvetica" pitchFamily="2" charset="0"/>
              </a:rPr>
              <a:t>of human tissues and cell types</a:t>
            </a:r>
          </a:p>
          <a:p>
            <a:pPr>
              <a:buNone/>
            </a:pPr>
            <a:r>
              <a:rPr lang="en-US" dirty="0">
                <a:solidFill>
                  <a:srgbClr val="101010"/>
                </a:solidFill>
                <a:latin typeface="Helvetica" pitchFamily="2" charset="0"/>
              </a:rPr>
              <a:t>The </a:t>
            </a:r>
            <a:r>
              <a:rPr lang="en-US" b="1" dirty="0">
                <a:solidFill>
                  <a:srgbClr val="00B050"/>
                </a:solidFill>
                <a:latin typeface="Helvetica" pitchFamily="2" charset="0"/>
              </a:rPr>
              <a:t>Horvath</a:t>
            </a:r>
            <a:r>
              <a:rPr lang="en-US" dirty="0">
                <a:solidFill>
                  <a:srgbClr val="101010"/>
                </a:solidFill>
                <a:latin typeface="Helvetica" pitchFamily="2" charset="0"/>
              </a:rPr>
              <a:t> Clock</a:t>
            </a:r>
            <a:endParaRPr lang="en-US" dirty="0">
              <a:solidFill>
                <a:srgbClr val="101010"/>
              </a:solidFill>
              <a:effectLst/>
              <a:latin typeface="Helvetica" pitchFamily="2" charset="0"/>
            </a:endParaRPr>
          </a:p>
          <a:p>
            <a:endParaRPr lang="en-US" dirty="0"/>
          </a:p>
        </p:txBody>
      </p:sp>
      <p:sp>
        <p:nvSpPr>
          <p:cNvPr id="7" name="TextBox 6">
            <a:extLst>
              <a:ext uri="{FF2B5EF4-FFF2-40B4-BE49-F238E27FC236}">
                <a16:creationId xmlns:a16="http://schemas.microsoft.com/office/drawing/2014/main" id="{37D951C9-9938-43A2-D954-2ADD5037A3B5}"/>
              </a:ext>
            </a:extLst>
          </p:cNvPr>
          <p:cNvSpPr txBox="1"/>
          <p:nvPr/>
        </p:nvSpPr>
        <p:spPr>
          <a:xfrm>
            <a:off x="6970371" y="6341748"/>
            <a:ext cx="6099858" cy="523220"/>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Horvath, Steve. "DNA methylation age of human tissues and cell types." </a:t>
            </a:r>
            <a:r>
              <a:rPr lang="en-US" sz="1400" b="0" i="1" dirty="0">
                <a:solidFill>
                  <a:srgbClr val="222222"/>
                </a:solidFill>
                <a:effectLst/>
                <a:latin typeface="Arial" panose="020B0604020202020204" pitchFamily="34" charset="0"/>
              </a:rPr>
              <a:t>Genome biology</a:t>
            </a:r>
            <a:r>
              <a:rPr lang="en-US" sz="1400" b="0" i="0" dirty="0">
                <a:solidFill>
                  <a:srgbClr val="222222"/>
                </a:solidFill>
                <a:effectLst/>
                <a:latin typeface="Arial" panose="020B0604020202020204" pitchFamily="34" charset="0"/>
              </a:rPr>
              <a:t> 14 (2013): 1-20.</a:t>
            </a:r>
            <a:endParaRPr lang="en-US" sz="1400" dirty="0"/>
          </a:p>
        </p:txBody>
      </p:sp>
    </p:spTree>
    <p:extLst>
      <p:ext uri="{BB962C8B-B14F-4D97-AF65-F5344CB8AC3E}">
        <p14:creationId xmlns:p14="http://schemas.microsoft.com/office/powerpoint/2010/main" val="1445459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5A5F27-97DC-317D-14D5-B7BF42B22D4D}"/>
              </a:ext>
            </a:extLst>
          </p:cNvPr>
          <p:cNvPicPr>
            <a:picLocks noChangeAspect="1"/>
          </p:cNvPicPr>
          <p:nvPr/>
        </p:nvPicPr>
        <p:blipFill>
          <a:blip r:embed="rId2"/>
          <a:stretch>
            <a:fillRect/>
          </a:stretch>
        </p:blipFill>
        <p:spPr>
          <a:xfrm>
            <a:off x="2209800" y="1572036"/>
            <a:ext cx="7772400" cy="3713927"/>
          </a:xfrm>
          <a:prstGeom prst="rect">
            <a:avLst/>
          </a:prstGeom>
        </p:spPr>
      </p:pic>
      <p:sp>
        <p:nvSpPr>
          <p:cNvPr id="3" name="TextBox 2">
            <a:extLst>
              <a:ext uri="{FF2B5EF4-FFF2-40B4-BE49-F238E27FC236}">
                <a16:creationId xmlns:a16="http://schemas.microsoft.com/office/drawing/2014/main" id="{47A98B6E-7FBB-9D79-3333-4B9284B0CF72}"/>
              </a:ext>
            </a:extLst>
          </p:cNvPr>
          <p:cNvSpPr txBox="1"/>
          <p:nvPr/>
        </p:nvSpPr>
        <p:spPr>
          <a:xfrm>
            <a:off x="743038" y="53883"/>
            <a:ext cx="11021661" cy="954107"/>
          </a:xfrm>
          <a:prstGeom prst="rect">
            <a:avLst/>
          </a:prstGeom>
          <a:noFill/>
        </p:spPr>
        <p:txBody>
          <a:bodyPr wrap="square" rtlCol="0">
            <a:spAutoFit/>
          </a:bodyPr>
          <a:lstStyle/>
          <a:p>
            <a:pPr>
              <a:buNone/>
            </a:pPr>
            <a:r>
              <a:rPr lang="en-US" sz="2800" dirty="0">
                <a:effectLst/>
                <a:latin typeface="Helvetica" pitchFamily="2" charset="0"/>
              </a:rPr>
              <a:t>You can upload your or a patient’s </a:t>
            </a:r>
            <a:r>
              <a:rPr lang="en-US" sz="2800" b="1" dirty="0">
                <a:solidFill>
                  <a:srgbClr val="2B92FF"/>
                </a:solidFill>
                <a:effectLst/>
                <a:latin typeface="Helvetica" pitchFamily="2" charset="0"/>
              </a:rPr>
              <a:t>methylome</a:t>
            </a:r>
            <a:r>
              <a:rPr lang="en-US" sz="2800" dirty="0">
                <a:effectLst/>
                <a:latin typeface="Helvetica" pitchFamily="2" charset="0"/>
              </a:rPr>
              <a:t> to obtain a </a:t>
            </a:r>
            <a:r>
              <a:rPr lang="en-US" sz="2800" b="1" dirty="0">
                <a:solidFill>
                  <a:srgbClr val="00B050"/>
                </a:solidFill>
                <a:effectLst/>
                <a:latin typeface="Helvetica" pitchFamily="2" charset="0"/>
              </a:rPr>
              <a:t>methylation age</a:t>
            </a:r>
            <a:endParaRPr lang="en-US" sz="2800" b="1" dirty="0">
              <a:solidFill>
                <a:srgbClr val="00B050"/>
              </a:solidFill>
            </a:endParaRPr>
          </a:p>
        </p:txBody>
      </p:sp>
    </p:spTree>
    <p:extLst>
      <p:ext uri="{BB962C8B-B14F-4D97-AF65-F5344CB8AC3E}">
        <p14:creationId xmlns:p14="http://schemas.microsoft.com/office/powerpoint/2010/main" val="2328831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5DE9B9-D9C4-19BE-D7A1-BE0E28527201}"/>
              </a:ext>
            </a:extLst>
          </p:cNvPr>
          <p:cNvSpPr txBox="1"/>
          <p:nvPr/>
        </p:nvSpPr>
        <p:spPr>
          <a:xfrm>
            <a:off x="2233914" y="2662177"/>
            <a:ext cx="8289513" cy="923330"/>
          </a:xfrm>
          <a:prstGeom prst="rect">
            <a:avLst/>
          </a:prstGeom>
          <a:noFill/>
        </p:spPr>
        <p:txBody>
          <a:bodyPr wrap="none" rtlCol="0">
            <a:spAutoFit/>
          </a:bodyPr>
          <a:lstStyle/>
          <a:p>
            <a:r>
              <a:rPr lang="en-US" dirty="0"/>
              <a:t>****DOES THIS CORRELATE WITH ORGAN SPECIFIC HEALTH OUTCOMES</a:t>
            </a:r>
          </a:p>
          <a:p>
            <a:endParaRPr lang="en-US" dirty="0"/>
          </a:p>
          <a:p>
            <a:r>
              <a:rPr lang="en-US" dirty="0"/>
              <a:t>*** CONSEQUENCES OF METHYLATION DATA</a:t>
            </a:r>
          </a:p>
        </p:txBody>
      </p:sp>
    </p:spTree>
    <p:extLst>
      <p:ext uri="{BB962C8B-B14F-4D97-AF65-F5344CB8AC3E}">
        <p14:creationId xmlns:p14="http://schemas.microsoft.com/office/powerpoint/2010/main" val="2532147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E03AFA-0980-3511-1C5D-F0B925D10E1E}"/>
              </a:ext>
            </a:extLst>
          </p:cNvPr>
          <p:cNvPicPr>
            <a:picLocks noChangeAspect="1"/>
          </p:cNvPicPr>
          <p:nvPr/>
        </p:nvPicPr>
        <p:blipFill>
          <a:blip r:embed="rId2"/>
          <a:stretch>
            <a:fillRect/>
          </a:stretch>
        </p:blipFill>
        <p:spPr>
          <a:xfrm>
            <a:off x="9397980" y="1337630"/>
            <a:ext cx="2791481" cy="1828800"/>
          </a:xfrm>
          <a:prstGeom prst="rect">
            <a:avLst/>
          </a:prstGeom>
        </p:spPr>
      </p:pic>
      <p:pic>
        <p:nvPicPr>
          <p:cNvPr id="3" name="Picture 2">
            <a:extLst>
              <a:ext uri="{FF2B5EF4-FFF2-40B4-BE49-F238E27FC236}">
                <a16:creationId xmlns:a16="http://schemas.microsoft.com/office/drawing/2014/main" id="{49079EB1-7D91-1E5F-26A1-748B0CC47752}"/>
              </a:ext>
            </a:extLst>
          </p:cNvPr>
          <p:cNvPicPr>
            <a:picLocks noChangeAspect="1"/>
          </p:cNvPicPr>
          <p:nvPr/>
        </p:nvPicPr>
        <p:blipFill>
          <a:blip r:embed="rId3"/>
          <a:stretch>
            <a:fillRect/>
          </a:stretch>
        </p:blipFill>
        <p:spPr>
          <a:xfrm>
            <a:off x="351862" y="1337630"/>
            <a:ext cx="2959252" cy="1828800"/>
          </a:xfrm>
          <a:prstGeom prst="rect">
            <a:avLst/>
          </a:prstGeom>
        </p:spPr>
      </p:pic>
      <p:pic>
        <p:nvPicPr>
          <p:cNvPr id="4" name="Picture 3">
            <a:extLst>
              <a:ext uri="{FF2B5EF4-FFF2-40B4-BE49-F238E27FC236}">
                <a16:creationId xmlns:a16="http://schemas.microsoft.com/office/drawing/2014/main" id="{5E82C4A4-8589-F995-4CD8-3A7477E99B9B}"/>
              </a:ext>
            </a:extLst>
          </p:cNvPr>
          <p:cNvPicPr>
            <a:picLocks noChangeAspect="1"/>
          </p:cNvPicPr>
          <p:nvPr/>
        </p:nvPicPr>
        <p:blipFill>
          <a:blip r:embed="rId4"/>
          <a:stretch>
            <a:fillRect/>
          </a:stretch>
        </p:blipFill>
        <p:spPr>
          <a:xfrm>
            <a:off x="3311114" y="1337630"/>
            <a:ext cx="3149359" cy="1828800"/>
          </a:xfrm>
          <a:prstGeom prst="rect">
            <a:avLst/>
          </a:prstGeom>
        </p:spPr>
      </p:pic>
      <p:pic>
        <p:nvPicPr>
          <p:cNvPr id="5" name="Picture 4">
            <a:extLst>
              <a:ext uri="{FF2B5EF4-FFF2-40B4-BE49-F238E27FC236}">
                <a16:creationId xmlns:a16="http://schemas.microsoft.com/office/drawing/2014/main" id="{603482AD-9A98-2BA9-BA00-A8DA21453520}"/>
              </a:ext>
            </a:extLst>
          </p:cNvPr>
          <p:cNvPicPr>
            <a:picLocks noChangeAspect="1"/>
          </p:cNvPicPr>
          <p:nvPr/>
        </p:nvPicPr>
        <p:blipFill>
          <a:blip r:embed="rId5"/>
          <a:stretch>
            <a:fillRect/>
          </a:stretch>
        </p:blipFill>
        <p:spPr>
          <a:xfrm>
            <a:off x="6409661" y="1337630"/>
            <a:ext cx="2988319" cy="1828800"/>
          </a:xfrm>
          <a:prstGeom prst="rect">
            <a:avLst/>
          </a:prstGeom>
        </p:spPr>
      </p:pic>
      <p:pic>
        <p:nvPicPr>
          <p:cNvPr id="8" name="Picture 7" descr="A graph with numbers and a line&#10;&#10;AI-generated content may be incorrect.">
            <a:extLst>
              <a:ext uri="{FF2B5EF4-FFF2-40B4-BE49-F238E27FC236}">
                <a16:creationId xmlns:a16="http://schemas.microsoft.com/office/drawing/2014/main" id="{077352A2-A525-4996-537E-B275DA601D6C}"/>
              </a:ext>
            </a:extLst>
          </p:cNvPr>
          <p:cNvPicPr>
            <a:picLocks noChangeAspect="1"/>
          </p:cNvPicPr>
          <p:nvPr/>
        </p:nvPicPr>
        <p:blipFill>
          <a:blip r:embed="rId6"/>
          <a:stretch>
            <a:fillRect/>
          </a:stretch>
        </p:blipFill>
        <p:spPr>
          <a:xfrm>
            <a:off x="381789" y="4254467"/>
            <a:ext cx="2938073" cy="1828800"/>
          </a:xfrm>
          <a:prstGeom prst="rect">
            <a:avLst/>
          </a:prstGeom>
        </p:spPr>
      </p:pic>
      <p:pic>
        <p:nvPicPr>
          <p:cNvPr id="9" name="Picture 8">
            <a:extLst>
              <a:ext uri="{FF2B5EF4-FFF2-40B4-BE49-F238E27FC236}">
                <a16:creationId xmlns:a16="http://schemas.microsoft.com/office/drawing/2014/main" id="{59FAD978-2BB4-4C19-4F58-23A13A2E75C1}"/>
              </a:ext>
            </a:extLst>
          </p:cNvPr>
          <p:cNvPicPr>
            <a:picLocks noChangeAspect="1"/>
          </p:cNvPicPr>
          <p:nvPr/>
        </p:nvPicPr>
        <p:blipFill>
          <a:blip r:embed="rId7"/>
          <a:stretch>
            <a:fillRect/>
          </a:stretch>
        </p:blipFill>
        <p:spPr>
          <a:xfrm>
            <a:off x="3373366" y="4254467"/>
            <a:ext cx="3117034" cy="1828800"/>
          </a:xfrm>
          <a:prstGeom prst="rect">
            <a:avLst/>
          </a:prstGeom>
        </p:spPr>
      </p:pic>
      <p:pic>
        <p:nvPicPr>
          <p:cNvPr id="10" name="Picture 9">
            <a:extLst>
              <a:ext uri="{FF2B5EF4-FFF2-40B4-BE49-F238E27FC236}">
                <a16:creationId xmlns:a16="http://schemas.microsoft.com/office/drawing/2014/main" id="{DB579A7B-F41D-D068-E68C-7ADD3655A213}"/>
              </a:ext>
            </a:extLst>
          </p:cNvPr>
          <p:cNvPicPr>
            <a:picLocks noChangeAspect="1"/>
          </p:cNvPicPr>
          <p:nvPr/>
        </p:nvPicPr>
        <p:blipFill>
          <a:blip r:embed="rId8"/>
          <a:stretch>
            <a:fillRect/>
          </a:stretch>
        </p:blipFill>
        <p:spPr>
          <a:xfrm>
            <a:off x="6431024" y="4254467"/>
            <a:ext cx="3032620" cy="1828800"/>
          </a:xfrm>
          <a:prstGeom prst="rect">
            <a:avLst/>
          </a:prstGeom>
        </p:spPr>
      </p:pic>
      <p:cxnSp>
        <p:nvCxnSpPr>
          <p:cNvPr id="12" name="Straight Arrow Connector 11">
            <a:extLst>
              <a:ext uri="{FF2B5EF4-FFF2-40B4-BE49-F238E27FC236}">
                <a16:creationId xmlns:a16="http://schemas.microsoft.com/office/drawing/2014/main" id="{EAA1EE40-0E2E-1FA1-28F4-60E176991508}"/>
              </a:ext>
            </a:extLst>
          </p:cNvPr>
          <p:cNvCxnSpPr>
            <a:cxnSpLocks/>
          </p:cNvCxnSpPr>
          <p:nvPr/>
        </p:nvCxnSpPr>
        <p:spPr>
          <a:xfrm flipH="1" flipV="1">
            <a:off x="351862" y="457200"/>
            <a:ext cx="43589" cy="5986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305656-090D-BF43-FA53-7D68EC9F18F7}"/>
              </a:ext>
            </a:extLst>
          </p:cNvPr>
          <p:cNvCxnSpPr>
            <a:cxnSpLocks/>
          </p:cNvCxnSpPr>
          <p:nvPr/>
        </p:nvCxnSpPr>
        <p:spPr>
          <a:xfrm>
            <a:off x="381789" y="6434785"/>
            <a:ext cx="11268743" cy="89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F9440B4-D5B2-642D-D81F-227A56B0D0F5}"/>
              </a:ext>
            </a:extLst>
          </p:cNvPr>
          <p:cNvSpPr txBox="1"/>
          <p:nvPr/>
        </p:nvSpPr>
        <p:spPr>
          <a:xfrm rot="16200000">
            <a:off x="-771162" y="3265780"/>
            <a:ext cx="1920206" cy="369332"/>
          </a:xfrm>
          <a:prstGeom prst="rect">
            <a:avLst/>
          </a:prstGeom>
          <a:noFill/>
        </p:spPr>
        <p:txBody>
          <a:bodyPr wrap="none" rtlCol="0">
            <a:spAutoFit/>
          </a:bodyPr>
          <a:lstStyle/>
          <a:p>
            <a:r>
              <a:rPr lang="en-US" dirty="0"/>
              <a:t>True Human Age</a:t>
            </a:r>
          </a:p>
        </p:txBody>
      </p:sp>
      <p:sp>
        <p:nvSpPr>
          <p:cNvPr id="19" name="TextBox 18">
            <a:extLst>
              <a:ext uri="{FF2B5EF4-FFF2-40B4-BE49-F238E27FC236}">
                <a16:creationId xmlns:a16="http://schemas.microsoft.com/office/drawing/2014/main" id="{4DF68644-818F-E417-5EC2-3AC9EFEF6619}"/>
              </a:ext>
            </a:extLst>
          </p:cNvPr>
          <p:cNvSpPr txBox="1"/>
          <p:nvPr/>
        </p:nvSpPr>
        <p:spPr>
          <a:xfrm>
            <a:off x="2946661" y="6434785"/>
            <a:ext cx="6925999" cy="369332"/>
          </a:xfrm>
          <a:prstGeom prst="rect">
            <a:avLst/>
          </a:prstGeom>
          <a:noFill/>
        </p:spPr>
        <p:txBody>
          <a:bodyPr wrap="none" rtlCol="0">
            <a:spAutoFit/>
          </a:bodyPr>
          <a:lstStyle/>
          <a:p>
            <a:r>
              <a:rPr lang="en-US" dirty="0"/>
              <a:t>Methylation Age (Trained on CpG sites in the paper’s training set)</a:t>
            </a:r>
          </a:p>
        </p:txBody>
      </p:sp>
      <p:pic>
        <p:nvPicPr>
          <p:cNvPr id="22" name="Picture 21">
            <a:extLst>
              <a:ext uri="{FF2B5EF4-FFF2-40B4-BE49-F238E27FC236}">
                <a16:creationId xmlns:a16="http://schemas.microsoft.com/office/drawing/2014/main" id="{48C52BDF-8698-79EB-BCB9-889A6654D4BB}"/>
              </a:ext>
            </a:extLst>
          </p:cNvPr>
          <p:cNvPicPr>
            <a:picLocks noChangeAspect="1"/>
          </p:cNvPicPr>
          <p:nvPr/>
        </p:nvPicPr>
        <p:blipFill>
          <a:blip r:embed="rId9"/>
          <a:srcRect r="4491"/>
          <a:stretch/>
        </p:blipFill>
        <p:spPr>
          <a:xfrm>
            <a:off x="9348481" y="4254467"/>
            <a:ext cx="2796019" cy="1793172"/>
          </a:xfrm>
          <a:prstGeom prst="rect">
            <a:avLst/>
          </a:prstGeom>
        </p:spPr>
      </p:pic>
      <p:sp>
        <p:nvSpPr>
          <p:cNvPr id="23" name="Rectangle 22">
            <a:extLst>
              <a:ext uri="{FF2B5EF4-FFF2-40B4-BE49-F238E27FC236}">
                <a16:creationId xmlns:a16="http://schemas.microsoft.com/office/drawing/2014/main" id="{748A865E-5D3F-92B4-DBBF-32A2BE236D52}"/>
              </a:ext>
            </a:extLst>
          </p:cNvPr>
          <p:cNvSpPr/>
          <p:nvPr/>
        </p:nvSpPr>
        <p:spPr>
          <a:xfrm>
            <a:off x="3386685" y="1888177"/>
            <a:ext cx="170937" cy="602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173824D-A384-F241-85DD-2C11204E97F2}"/>
              </a:ext>
            </a:extLst>
          </p:cNvPr>
          <p:cNvSpPr/>
          <p:nvPr/>
        </p:nvSpPr>
        <p:spPr>
          <a:xfrm>
            <a:off x="6450575" y="1950947"/>
            <a:ext cx="170937" cy="602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18F4B2-B926-6C00-6670-9C5DC731A0F6}"/>
              </a:ext>
            </a:extLst>
          </p:cNvPr>
          <p:cNvSpPr/>
          <p:nvPr/>
        </p:nvSpPr>
        <p:spPr>
          <a:xfrm>
            <a:off x="9376136" y="1950947"/>
            <a:ext cx="170937" cy="602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9D8F843-B402-209D-6C43-445AE7B944BB}"/>
              </a:ext>
            </a:extLst>
          </p:cNvPr>
          <p:cNvSpPr/>
          <p:nvPr/>
        </p:nvSpPr>
        <p:spPr>
          <a:xfrm>
            <a:off x="390502" y="1883895"/>
            <a:ext cx="170937" cy="602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4D3ECCB-67D6-2C56-1DD9-124A00FD2BF8}"/>
              </a:ext>
            </a:extLst>
          </p:cNvPr>
          <p:cNvSpPr/>
          <p:nvPr/>
        </p:nvSpPr>
        <p:spPr>
          <a:xfrm>
            <a:off x="425378" y="4849970"/>
            <a:ext cx="170937" cy="602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33A3989-4195-EE1E-D1E3-0EB58CC63E7E}"/>
              </a:ext>
            </a:extLst>
          </p:cNvPr>
          <p:cNvSpPr/>
          <p:nvPr/>
        </p:nvSpPr>
        <p:spPr>
          <a:xfrm>
            <a:off x="3386684" y="4867784"/>
            <a:ext cx="170937" cy="602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5D1B92F-DF08-674E-73F7-C216D5BA5351}"/>
              </a:ext>
            </a:extLst>
          </p:cNvPr>
          <p:cNvSpPr/>
          <p:nvPr/>
        </p:nvSpPr>
        <p:spPr>
          <a:xfrm>
            <a:off x="6402836" y="4764864"/>
            <a:ext cx="230902" cy="602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477F3-EC7E-20FA-A107-7C862AB3563A}"/>
              </a:ext>
            </a:extLst>
          </p:cNvPr>
          <p:cNvSpPr/>
          <p:nvPr/>
        </p:nvSpPr>
        <p:spPr>
          <a:xfrm>
            <a:off x="9348481" y="4764864"/>
            <a:ext cx="170937" cy="602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0FDCF34-1B62-0841-47F5-D9EB124574A2}"/>
              </a:ext>
            </a:extLst>
          </p:cNvPr>
          <p:cNvSpPr txBox="1"/>
          <p:nvPr/>
        </p:nvSpPr>
        <p:spPr>
          <a:xfrm>
            <a:off x="1665514" y="881744"/>
            <a:ext cx="684803" cy="369332"/>
          </a:xfrm>
          <a:prstGeom prst="rect">
            <a:avLst/>
          </a:prstGeom>
          <a:noFill/>
        </p:spPr>
        <p:txBody>
          <a:bodyPr wrap="none" rtlCol="0">
            <a:spAutoFit/>
          </a:bodyPr>
          <a:lstStyle/>
          <a:p>
            <a:r>
              <a:rPr lang="en-US" dirty="0"/>
              <a:t>Liver</a:t>
            </a:r>
          </a:p>
        </p:txBody>
      </p:sp>
      <p:sp>
        <p:nvSpPr>
          <p:cNvPr id="32" name="TextBox 31">
            <a:extLst>
              <a:ext uri="{FF2B5EF4-FFF2-40B4-BE49-F238E27FC236}">
                <a16:creationId xmlns:a16="http://schemas.microsoft.com/office/drawing/2014/main" id="{C3AFE8FE-514A-6681-8E8D-D39E1538DE27}"/>
              </a:ext>
            </a:extLst>
          </p:cNvPr>
          <p:cNvSpPr txBox="1"/>
          <p:nvPr/>
        </p:nvSpPr>
        <p:spPr>
          <a:xfrm>
            <a:off x="4583069" y="881745"/>
            <a:ext cx="697627" cy="369332"/>
          </a:xfrm>
          <a:prstGeom prst="rect">
            <a:avLst/>
          </a:prstGeom>
          <a:noFill/>
        </p:spPr>
        <p:txBody>
          <a:bodyPr wrap="none" rtlCol="0">
            <a:spAutoFit/>
          </a:bodyPr>
          <a:lstStyle/>
          <a:p>
            <a:r>
              <a:rPr lang="en-US" dirty="0"/>
              <a:t>Lung</a:t>
            </a:r>
          </a:p>
        </p:txBody>
      </p:sp>
      <p:sp>
        <p:nvSpPr>
          <p:cNvPr id="33" name="TextBox 32">
            <a:extLst>
              <a:ext uri="{FF2B5EF4-FFF2-40B4-BE49-F238E27FC236}">
                <a16:creationId xmlns:a16="http://schemas.microsoft.com/office/drawing/2014/main" id="{C9C66543-350E-ECB0-4F66-6DA94937F3B2}"/>
              </a:ext>
            </a:extLst>
          </p:cNvPr>
          <p:cNvSpPr txBox="1"/>
          <p:nvPr/>
        </p:nvSpPr>
        <p:spPr>
          <a:xfrm>
            <a:off x="7598520" y="881744"/>
            <a:ext cx="915635" cy="369332"/>
          </a:xfrm>
          <a:prstGeom prst="rect">
            <a:avLst/>
          </a:prstGeom>
          <a:noFill/>
        </p:spPr>
        <p:txBody>
          <a:bodyPr wrap="none" rtlCol="0">
            <a:spAutoFit/>
          </a:bodyPr>
          <a:lstStyle/>
          <a:p>
            <a:r>
              <a:rPr lang="en-US" dirty="0"/>
              <a:t>Muscle</a:t>
            </a:r>
          </a:p>
        </p:txBody>
      </p:sp>
      <p:sp>
        <p:nvSpPr>
          <p:cNvPr id="34" name="TextBox 33">
            <a:extLst>
              <a:ext uri="{FF2B5EF4-FFF2-40B4-BE49-F238E27FC236}">
                <a16:creationId xmlns:a16="http://schemas.microsoft.com/office/drawing/2014/main" id="{50E586AC-4A6F-A9E3-DADD-76440EF2DAF1}"/>
              </a:ext>
            </a:extLst>
          </p:cNvPr>
          <p:cNvSpPr txBox="1"/>
          <p:nvPr/>
        </p:nvSpPr>
        <p:spPr>
          <a:xfrm>
            <a:off x="10456303" y="881744"/>
            <a:ext cx="889987" cy="369332"/>
          </a:xfrm>
          <a:prstGeom prst="rect">
            <a:avLst/>
          </a:prstGeom>
          <a:noFill/>
        </p:spPr>
        <p:txBody>
          <a:bodyPr wrap="none" rtlCol="0">
            <a:spAutoFit/>
          </a:bodyPr>
          <a:lstStyle/>
          <a:p>
            <a:r>
              <a:rPr lang="en-US" dirty="0"/>
              <a:t>Kidney</a:t>
            </a:r>
          </a:p>
        </p:txBody>
      </p:sp>
      <p:sp>
        <p:nvSpPr>
          <p:cNvPr id="35" name="TextBox 34">
            <a:extLst>
              <a:ext uri="{FF2B5EF4-FFF2-40B4-BE49-F238E27FC236}">
                <a16:creationId xmlns:a16="http://schemas.microsoft.com/office/drawing/2014/main" id="{8A86F8E1-556A-6C1B-CF07-63881243642A}"/>
              </a:ext>
            </a:extLst>
          </p:cNvPr>
          <p:cNvSpPr txBox="1"/>
          <p:nvPr/>
        </p:nvSpPr>
        <p:spPr>
          <a:xfrm>
            <a:off x="1562921" y="3885135"/>
            <a:ext cx="813043" cy="369332"/>
          </a:xfrm>
          <a:prstGeom prst="rect">
            <a:avLst/>
          </a:prstGeom>
          <a:noFill/>
        </p:spPr>
        <p:txBody>
          <a:bodyPr wrap="none" rtlCol="0">
            <a:spAutoFit/>
          </a:bodyPr>
          <a:lstStyle/>
          <a:p>
            <a:r>
              <a:rPr lang="en-US" dirty="0"/>
              <a:t>Saliva</a:t>
            </a:r>
          </a:p>
        </p:txBody>
      </p:sp>
      <p:sp>
        <p:nvSpPr>
          <p:cNvPr id="36" name="TextBox 35">
            <a:extLst>
              <a:ext uri="{FF2B5EF4-FFF2-40B4-BE49-F238E27FC236}">
                <a16:creationId xmlns:a16="http://schemas.microsoft.com/office/drawing/2014/main" id="{26380FEB-8533-34BA-EDF6-5AB5A0EB0867}"/>
              </a:ext>
            </a:extLst>
          </p:cNvPr>
          <p:cNvSpPr txBox="1"/>
          <p:nvPr/>
        </p:nvSpPr>
        <p:spPr>
          <a:xfrm>
            <a:off x="3695642" y="3885135"/>
            <a:ext cx="2569934" cy="369332"/>
          </a:xfrm>
          <a:prstGeom prst="rect">
            <a:avLst/>
          </a:prstGeom>
          <a:noFill/>
        </p:spPr>
        <p:txBody>
          <a:bodyPr wrap="none" rtlCol="0">
            <a:spAutoFit/>
          </a:bodyPr>
          <a:lstStyle/>
          <a:p>
            <a:r>
              <a:rPr lang="en-US" dirty="0"/>
              <a:t>Brain (Occipital Cortex)</a:t>
            </a:r>
          </a:p>
        </p:txBody>
      </p:sp>
      <p:sp>
        <p:nvSpPr>
          <p:cNvPr id="37" name="TextBox 36">
            <a:extLst>
              <a:ext uri="{FF2B5EF4-FFF2-40B4-BE49-F238E27FC236}">
                <a16:creationId xmlns:a16="http://schemas.microsoft.com/office/drawing/2014/main" id="{019419E5-D71C-DB0C-8D42-9654B2CFADE8}"/>
              </a:ext>
            </a:extLst>
          </p:cNvPr>
          <p:cNvSpPr txBox="1"/>
          <p:nvPr/>
        </p:nvSpPr>
        <p:spPr>
          <a:xfrm>
            <a:off x="6982966" y="3885135"/>
            <a:ext cx="2146742" cy="369332"/>
          </a:xfrm>
          <a:prstGeom prst="rect">
            <a:avLst/>
          </a:prstGeom>
          <a:noFill/>
        </p:spPr>
        <p:txBody>
          <a:bodyPr wrap="none" rtlCol="0">
            <a:spAutoFit/>
          </a:bodyPr>
          <a:lstStyle/>
          <a:p>
            <a:r>
              <a:rPr lang="en-US" dirty="0"/>
              <a:t>Brain (</a:t>
            </a:r>
            <a:r>
              <a:rPr lang="en-US" dirty="0" err="1"/>
              <a:t>Cerrebelum</a:t>
            </a:r>
            <a:r>
              <a:rPr lang="en-US" dirty="0"/>
              <a:t>)</a:t>
            </a:r>
          </a:p>
        </p:txBody>
      </p:sp>
      <p:sp>
        <p:nvSpPr>
          <p:cNvPr id="38" name="TextBox 37">
            <a:extLst>
              <a:ext uri="{FF2B5EF4-FFF2-40B4-BE49-F238E27FC236}">
                <a16:creationId xmlns:a16="http://schemas.microsoft.com/office/drawing/2014/main" id="{04F83029-2287-2A56-19E5-B5DFFE9CEE9B}"/>
              </a:ext>
            </a:extLst>
          </p:cNvPr>
          <p:cNvSpPr txBox="1"/>
          <p:nvPr/>
        </p:nvSpPr>
        <p:spPr>
          <a:xfrm>
            <a:off x="10526834" y="3837556"/>
            <a:ext cx="748923" cy="369332"/>
          </a:xfrm>
          <a:prstGeom prst="rect">
            <a:avLst/>
          </a:prstGeom>
          <a:noFill/>
        </p:spPr>
        <p:txBody>
          <a:bodyPr wrap="none" rtlCol="0">
            <a:spAutoFit/>
          </a:bodyPr>
          <a:lstStyle/>
          <a:p>
            <a:r>
              <a:rPr lang="en-US" dirty="0"/>
              <a:t>Heart</a:t>
            </a:r>
          </a:p>
        </p:txBody>
      </p:sp>
      <p:sp>
        <p:nvSpPr>
          <p:cNvPr id="39" name="TextBox 38">
            <a:extLst>
              <a:ext uri="{FF2B5EF4-FFF2-40B4-BE49-F238E27FC236}">
                <a16:creationId xmlns:a16="http://schemas.microsoft.com/office/drawing/2014/main" id="{20F8A419-4E54-D4F0-8695-BB74C2A16CCD}"/>
              </a:ext>
            </a:extLst>
          </p:cNvPr>
          <p:cNvSpPr txBox="1"/>
          <p:nvPr/>
        </p:nvSpPr>
        <p:spPr>
          <a:xfrm>
            <a:off x="743038" y="53883"/>
            <a:ext cx="11021661" cy="954107"/>
          </a:xfrm>
          <a:prstGeom prst="rect">
            <a:avLst/>
          </a:prstGeom>
          <a:noFill/>
        </p:spPr>
        <p:txBody>
          <a:bodyPr wrap="square" rtlCol="0">
            <a:spAutoFit/>
          </a:bodyPr>
          <a:lstStyle/>
          <a:p>
            <a:pPr>
              <a:buNone/>
            </a:pPr>
            <a:r>
              <a:rPr lang="en-US" sz="2800" dirty="0">
                <a:effectLst/>
                <a:latin typeface="Helvetica" pitchFamily="2" charset="0"/>
              </a:rPr>
              <a:t>We can probe </a:t>
            </a:r>
            <a:r>
              <a:rPr lang="en-US" sz="2800" b="1" dirty="0">
                <a:solidFill>
                  <a:srgbClr val="2B92FF"/>
                </a:solidFill>
                <a:effectLst/>
                <a:latin typeface="Helvetica" pitchFamily="2" charset="0"/>
              </a:rPr>
              <a:t>methylation</a:t>
            </a:r>
            <a:r>
              <a:rPr lang="en-US" sz="2800" dirty="0">
                <a:effectLst/>
                <a:latin typeface="Helvetica" pitchFamily="2" charset="0"/>
              </a:rPr>
              <a:t> age from tissue in each </a:t>
            </a:r>
            <a:r>
              <a:rPr lang="en-US" sz="2800" b="1" dirty="0">
                <a:solidFill>
                  <a:srgbClr val="00B050"/>
                </a:solidFill>
                <a:effectLst/>
                <a:latin typeface="Helvetica" pitchFamily="2" charset="0"/>
              </a:rPr>
              <a:t>specific organ</a:t>
            </a:r>
          </a:p>
          <a:p>
            <a:endParaRPr lang="en-US" sz="2800" dirty="0"/>
          </a:p>
        </p:txBody>
      </p:sp>
      <p:sp>
        <p:nvSpPr>
          <p:cNvPr id="40" name="TextBox 39">
            <a:extLst>
              <a:ext uri="{FF2B5EF4-FFF2-40B4-BE49-F238E27FC236}">
                <a16:creationId xmlns:a16="http://schemas.microsoft.com/office/drawing/2014/main" id="{173D5DFB-F51C-BE48-CA5C-57EE7576970B}"/>
              </a:ext>
            </a:extLst>
          </p:cNvPr>
          <p:cNvSpPr txBox="1"/>
          <p:nvPr/>
        </p:nvSpPr>
        <p:spPr>
          <a:xfrm>
            <a:off x="6096000" y="6152936"/>
            <a:ext cx="6099858" cy="246221"/>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Horvath, Steve. "DNA methylation age of human tissues and cell types." </a:t>
            </a:r>
            <a:r>
              <a:rPr lang="en-US" sz="1000" b="0" i="1" dirty="0">
                <a:solidFill>
                  <a:srgbClr val="222222"/>
                </a:solidFill>
                <a:effectLst/>
                <a:latin typeface="Arial" panose="020B0604020202020204" pitchFamily="34" charset="0"/>
              </a:rPr>
              <a:t>Genome biology</a:t>
            </a:r>
            <a:r>
              <a:rPr lang="en-US" sz="1000" b="0" i="0" dirty="0">
                <a:solidFill>
                  <a:srgbClr val="222222"/>
                </a:solidFill>
                <a:effectLst/>
                <a:latin typeface="Arial" panose="020B0604020202020204" pitchFamily="34" charset="0"/>
              </a:rPr>
              <a:t> 14 (2013): 1-20.</a:t>
            </a:r>
            <a:endParaRPr lang="en-US" sz="1000" dirty="0"/>
          </a:p>
        </p:txBody>
      </p:sp>
    </p:spTree>
    <p:extLst>
      <p:ext uri="{BB962C8B-B14F-4D97-AF65-F5344CB8AC3E}">
        <p14:creationId xmlns:p14="http://schemas.microsoft.com/office/powerpoint/2010/main" val="3563677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EF08DA-B733-E70B-C8E2-51F4F5180903}"/>
              </a:ext>
            </a:extLst>
          </p:cNvPr>
          <p:cNvPicPr>
            <a:picLocks noChangeAspect="1"/>
          </p:cNvPicPr>
          <p:nvPr/>
        </p:nvPicPr>
        <p:blipFill>
          <a:blip r:embed="rId2"/>
          <a:stretch>
            <a:fillRect/>
          </a:stretch>
        </p:blipFill>
        <p:spPr>
          <a:xfrm>
            <a:off x="5641384" y="457200"/>
            <a:ext cx="6324600" cy="5943600"/>
          </a:xfrm>
          <a:prstGeom prst="rect">
            <a:avLst/>
          </a:prstGeom>
        </p:spPr>
      </p:pic>
      <p:pic>
        <p:nvPicPr>
          <p:cNvPr id="3" name="Picture 2">
            <a:extLst>
              <a:ext uri="{FF2B5EF4-FFF2-40B4-BE49-F238E27FC236}">
                <a16:creationId xmlns:a16="http://schemas.microsoft.com/office/drawing/2014/main" id="{55415205-C22E-188F-121D-832EA2484CC5}"/>
              </a:ext>
            </a:extLst>
          </p:cNvPr>
          <p:cNvPicPr>
            <a:picLocks noChangeAspect="1"/>
          </p:cNvPicPr>
          <p:nvPr/>
        </p:nvPicPr>
        <p:blipFill>
          <a:blip r:embed="rId3"/>
          <a:stretch>
            <a:fillRect/>
          </a:stretch>
        </p:blipFill>
        <p:spPr>
          <a:xfrm>
            <a:off x="226016" y="2295786"/>
            <a:ext cx="5355254" cy="1454804"/>
          </a:xfrm>
          <a:prstGeom prst="rect">
            <a:avLst/>
          </a:prstGeom>
        </p:spPr>
      </p:pic>
      <p:sp>
        <p:nvSpPr>
          <p:cNvPr id="4" name="TextBox 3">
            <a:extLst>
              <a:ext uri="{FF2B5EF4-FFF2-40B4-BE49-F238E27FC236}">
                <a16:creationId xmlns:a16="http://schemas.microsoft.com/office/drawing/2014/main" id="{C28CDD17-276E-6E7E-E388-02CD1D9393D3}"/>
              </a:ext>
            </a:extLst>
          </p:cNvPr>
          <p:cNvSpPr txBox="1"/>
          <p:nvPr/>
        </p:nvSpPr>
        <p:spPr>
          <a:xfrm rot="10800000" flipV="1">
            <a:off x="5858358" y="6493790"/>
            <a:ext cx="6834752" cy="400110"/>
          </a:xfrm>
          <a:prstGeom prst="rect">
            <a:avLst/>
          </a:prstGeom>
          <a:noFill/>
        </p:spPr>
        <p:txBody>
          <a:bodyPr wrap="square" rtlCol="0">
            <a:spAutoFit/>
          </a:bodyPr>
          <a:lstStyle/>
          <a:p>
            <a:r>
              <a:rPr lang="en-US" sz="1000" dirty="0"/>
              <a:t>Does </a:t>
            </a:r>
            <a:r>
              <a:rPr lang="en-US" sz="1000" b="0" i="0" dirty="0">
                <a:solidFill>
                  <a:srgbClr val="222222"/>
                </a:solidFill>
                <a:effectLst/>
                <a:latin typeface="Arial" panose="020B0604020202020204" pitchFamily="34" charset="0"/>
              </a:rPr>
              <a:t>Jain, Purva, et al. "Analysis of epigenetic age acceleration and healthy longevity among older US women." </a:t>
            </a:r>
            <a:r>
              <a:rPr lang="en-US" sz="1000" b="0" i="1" dirty="0">
                <a:solidFill>
                  <a:srgbClr val="222222"/>
                </a:solidFill>
                <a:effectLst/>
                <a:latin typeface="Arial" panose="020B0604020202020204" pitchFamily="34" charset="0"/>
              </a:rPr>
              <a:t>JAMA network open</a:t>
            </a:r>
            <a:r>
              <a:rPr lang="en-US" sz="1000" b="0" i="0" dirty="0">
                <a:solidFill>
                  <a:srgbClr val="222222"/>
                </a:solidFill>
                <a:effectLst/>
                <a:latin typeface="Arial" panose="020B0604020202020204" pitchFamily="34" charset="0"/>
              </a:rPr>
              <a:t> 5.7 (2022): e2223285-e2223285.</a:t>
            </a:r>
            <a:endParaRPr lang="en-US" sz="1000" dirty="0"/>
          </a:p>
        </p:txBody>
      </p:sp>
      <p:sp>
        <p:nvSpPr>
          <p:cNvPr id="5" name="TextBox 4">
            <a:extLst>
              <a:ext uri="{FF2B5EF4-FFF2-40B4-BE49-F238E27FC236}">
                <a16:creationId xmlns:a16="http://schemas.microsoft.com/office/drawing/2014/main" id="{40037B7A-B475-81A9-CDE0-696D5225605C}"/>
              </a:ext>
            </a:extLst>
          </p:cNvPr>
          <p:cNvSpPr txBox="1"/>
          <p:nvPr/>
        </p:nvSpPr>
        <p:spPr>
          <a:xfrm>
            <a:off x="226016" y="201478"/>
            <a:ext cx="5058906" cy="1384995"/>
          </a:xfrm>
          <a:prstGeom prst="rect">
            <a:avLst/>
          </a:prstGeom>
          <a:noFill/>
        </p:spPr>
        <p:txBody>
          <a:bodyPr wrap="square" rtlCol="0">
            <a:spAutoFit/>
          </a:bodyPr>
          <a:lstStyle/>
          <a:p>
            <a:r>
              <a:rPr lang="en-US" sz="2800" b="1" dirty="0">
                <a:solidFill>
                  <a:srgbClr val="00B050"/>
                </a:solidFill>
              </a:rPr>
              <a:t>Epigenetic age </a:t>
            </a:r>
            <a:r>
              <a:rPr lang="en-US" sz="2800" dirty="0"/>
              <a:t>correlates with longevity, intact mobility, and cognitive function</a:t>
            </a:r>
          </a:p>
        </p:txBody>
      </p:sp>
    </p:spTree>
    <p:extLst>
      <p:ext uri="{BB962C8B-B14F-4D97-AF65-F5344CB8AC3E}">
        <p14:creationId xmlns:p14="http://schemas.microsoft.com/office/powerpoint/2010/main" val="2351192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4D640-6C5A-01B2-30D6-49968AC7B7A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51E674-0FEE-CED4-2356-1AE297DD13FD}"/>
              </a:ext>
            </a:extLst>
          </p:cNvPr>
          <p:cNvSpPr txBox="1"/>
          <p:nvPr/>
        </p:nvSpPr>
        <p:spPr>
          <a:xfrm>
            <a:off x="2442341" y="2274838"/>
            <a:ext cx="7307317" cy="2308324"/>
          </a:xfrm>
          <a:prstGeom prst="rect">
            <a:avLst/>
          </a:prstGeom>
          <a:noFill/>
        </p:spPr>
        <p:txBody>
          <a:bodyPr wrap="square">
            <a:spAutoFit/>
          </a:bodyPr>
          <a:lstStyle/>
          <a:p>
            <a:r>
              <a:rPr lang="en-US" sz="3600" dirty="0"/>
              <a:t>Can we measure multidimensional </a:t>
            </a:r>
            <a:r>
              <a:rPr lang="en-US" sz="3600" b="1" dirty="0">
                <a:solidFill>
                  <a:srgbClr val="00B050"/>
                </a:solidFill>
              </a:rPr>
              <a:t>age</a:t>
            </a:r>
            <a:r>
              <a:rPr lang="en-US" sz="3600" dirty="0"/>
              <a:t>, and in so doing obtain insights that will allow us to slow the </a:t>
            </a:r>
            <a:r>
              <a:rPr lang="en-US" sz="3600" b="1" dirty="0">
                <a:solidFill>
                  <a:srgbClr val="00B050"/>
                </a:solidFill>
              </a:rPr>
              <a:t>march of</a:t>
            </a:r>
            <a:r>
              <a:rPr lang="en-US" sz="3600" dirty="0"/>
              <a:t> </a:t>
            </a:r>
            <a:r>
              <a:rPr lang="en-US" sz="3600" b="1" dirty="0">
                <a:solidFill>
                  <a:srgbClr val="00B050"/>
                </a:solidFill>
              </a:rPr>
              <a:t>time</a:t>
            </a:r>
          </a:p>
        </p:txBody>
      </p:sp>
    </p:spTree>
    <p:extLst>
      <p:ext uri="{BB962C8B-B14F-4D97-AF65-F5344CB8AC3E}">
        <p14:creationId xmlns:p14="http://schemas.microsoft.com/office/powerpoint/2010/main" val="366688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FDD2F4-C727-A209-5315-32DD6BD9D9AF}"/>
              </a:ext>
            </a:extLst>
          </p:cNvPr>
          <p:cNvSpPr txBox="1"/>
          <p:nvPr/>
        </p:nvSpPr>
        <p:spPr>
          <a:xfrm>
            <a:off x="2442341" y="2274838"/>
            <a:ext cx="7307317" cy="1200329"/>
          </a:xfrm>
          <a:prstGeom prst="rect">
            <a:avLst/>
          </a:prstGeom>
          <a:noFill/>
        </p:spPr>
        <p:txBody>
          <a:bodyPr wrap="square">
            <a:spAutoFit/>
          </a:bodyPr>
          <a:lstStyle/>
          <a:p>
            <a:r>
              <a:rPr lang="en-US" sz="3600" dirty="0"/>
              <a:t>Are there </a:t>
            </a:r>
            <a:r>
              <a:rPr lang="en-US" sz="3600" b="1" dirty="0">
                <a:solidFill>
                  <a:srgbClr val="00B050"/>
                </a:solidFill>
              </a:rPr>
              <a:t>multiple dimensions </a:t>
            </a:r>
            <a:r>
              <a:rPr lang="en-US" sz="3600" dirty="0"/>
              <a:t>to </a:t>
            </a:r>
            <a:r>
              <a:rPr lang="en-US" sz="3600" b="1" dirty="0">
                <a:solidFill>
                  <a:srgbClr val="00B050"/>
                </a:solidFill>
              </a:rPr>
              <a:t>Age</a:t>
            </a:r>
            <a:r>
              <a:rPr lang="en-US" sz="3600" dirty="0"/>
              <a:t>?</a:t>
            </a:r>
            <a:endParaRPr lang="en-US" sz="3600" dirty="0">
              <a:solidFill>
                <a:srgbClr val="00B050"/>
              </a:solidFill>
            </a:endParaRPr>
          </a:p>
        </p:txBody>
      </p:sp>
    </p:spTree>
    <p:extLst>
      <p:ext uri="{BB962C8B-B14F-4D97-AF65-F5344CB8AC3E}">
        <p14:creationId xmlns:p14="http://schemas.microsoft.com/office/powerpoint/2010/main" val="399503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CA637-F7F4-8653-71EB-5CB54BF5FF5E}"/>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3101003-1421-16D1-309F-2C890C739686}"/>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1F23CAF9-FDB2-A28E-EB83-A84AB083AD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sp>
        <p:nvSpPr>
          <p:cNvPr id="26" name="TextBox 25">
            <a:extLst>
              <a:ext uri="{FF2B5EF4-FFF2-40B4-BE49-F238E27FC236}">
                <a16:creationId xmlns:a16="http://schemas.microsoft.com/office/drawing/2014/main" id="{B87448F7-9309-C4E4-14D4-A773306D8553}"/>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3" name="TextBox 2">
            <a:extLst>
              <a:ext uri="{FF2B5EF4-FFF2-40B4-BE49-F238E27FC236}">
                <a16:creationId xmlns:a16="http://schemas.microsoft.com/office/drawing/2014/main" id="{1BB660CB-022F-1AB6-9710-33223841EB8D}"/>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730F3D0B-992A-0556-07E0-A713D42F5428}"/>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F9A5336E-C19B-0C60-31CE-059B600EF659}"/>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Tree>
    <p:extLst>
      <p:ext uri="{BB962C8B-B14F-4D97-AF65-F5344CB8AC3E}">
        <p14:creationId xmlns:p14="http://schemas.microsoft.com/office/powerpoint/2010/main" val="107855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61293-6840-B73A-1D6D-D19303DC4DF5}"/>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B80FECB-BF16-32CD-BD13-6C6930E93BBE}"/>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B3CCE86-9CA7-9929-DD21-BF8CF82F4C75}"/>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7978620A-8F00-2943-BBBB-93D6774953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5" name="Graphic 24" descr="Table setting outline">
            <a:extLst>
              <a:ext uri="{FF2B5EF4-FFF2-40B4-BE49-F238E27FC236}">
                <a16:creationId xmlns:a16="http://schemas.microsoft.com/office/drawing/2014/main" id="{8BDEFB0D-7DF4-3722-8DFB-BB336FECCE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862A05BB-97CE-942A-1FA9-7748535113BB}"/>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8" name="TextBox 27">
            <a:extLst>
              <a:ext uri="{FF2B5EF4-FFF2-40B4-BE49-F238E27FC236}">
                <a16:creationId xmlns:a16="http://schemas.microsoft.com/office/drawing/2014/main" id="{658685EB-4278-381E-1C50-36488D7041A6}"/>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sp>
        <p:nvSpPr>
          <p:cNvPr id="3" name="TextBox 2">
            <a:extLst>
              <a:ext uri="{FF2B5EF4-FFF2-40B4-BE49-F238E27FC236}">
                <a16:creationId xmlns:a16="http://schemas.microsoft.com/office/drawing/2014/main" id="{7D7B85C2-ACD0-D26B-023A-58DA08F51155}"/>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8B670F76-F20D-A7D4-2C08-C39C7D3243B3}"/>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65451BAF-E3A1-E80E-8673-E07C002DAF50}"/>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Tree>
    <p:extLst>
      <p:ext uri="{BB962C8B-B14F-4D97-AF65-F5344CB8AC3E}">
        <p14:creationId xmlns:p14="http://schemas.microsoft.com/office/powerpoint/2010/main" val="1138284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C2E56-678B-3A01-29D8-AD06A84E5D69}"/>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A06CB4D-EFA9-3232-358B-52F4DB827BA5}"/>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FCFDE6A-C654-2B3E-32E9-F84C6C8966C8}"/>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2010058-ADF6-FED4-1439-660D7C65D58A}"/>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772C399A-DA10-31B5-F66C-70F1C8DA71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1" name="Graphic 20" descr="Brain outline">
            <a:extLst>
              <a:ext uri="{FF2B5EF4-FFF2-40B4-BE49-F238E27FC236}">
                <a16:creationId xmlns:a16="http://schemas.microsoft.com/office/drawing/2014/main" id="{4658D03D-BDD3-226C-653C-C74E17CFA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25" name="Graphic 24" descr="Table setting outline">
            <a:extLst>
              <a:ext uri="{FF2B5EF4-FFF2-40B4-BE49-F238E27FC236}">
                <a16:creationId xmlns:a16="http://schemas.microsoft.com/office/drawing/2014/main" id="{5C259043-4D54-ECFB-E20B-F96C23DDC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2F677B53-5311-A63F-9F01-21A26992791A}"/>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7" name="TextBox 26">
            <a:extLst>
              <a:ext uri="{FF2B5EF4-FFF2-40B4-BE49-F238E27FC236}">
                <a16:creationId xmlns:a16="http://schemas.microsoft.com/office/drawing/2014/main" id="{EC054890-C06D-94F6-E831-A64ADDE7BFE3}"/>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28" name="TextBox 27">
            <a:extLst>
              <a:ext uri="{FF2B5EF4-FFF2-40B4-BE49-F238E27FC236}">
                <a16:creationId xmlns:a16="http://schemas.microsoft.com/office/drawing/2014/main" id="{2A72D6C0-77E0-B5FD-5AB5-9481660F95BA}"/>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sp>
        <p:nvSpPr>
          <p:cNvPr id="3" name="TextBox 2">
            <a:extLst>
              <a:ext uri="{FF2B5EF4-FFF2-40B4-BE49-F238E27FC236}">
                <a16:creationId xmlns:a16="http://schemas.microsoft.com/office/drawing/2014/main" id="{F7E29B1B-4154-D840-EAB0-0B786828E33A}"/>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17EB4187-33AF-8CB3-C3E4-565C646DFCFB}"/>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4B51098C-FD37-29D6-3C71-774929FA2E0B}"/>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Tree>
    <p:extLst>
      <p:ext uri="{BB962C8B-B14F-4D97-AF65-F5344CB8AC3E}">
        <p14:creationId xmlns:p14="http://schemas.microsoft.com/office/powerpoint/2010/main" val="231845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life expectancy&#10;&#10;AI-generated content may be incorrect.">
            <a:extLst>
              <a:ext uri="{FF2B5EF4-FFF2-40B4-BE49-F238E27FC236}">
                <a16:creationId xmlns:a16="http://schemas.microsoft.com/office/drawing/2014/main" id="{42968FFE-04F4-E9EC-997D-5BCA578BB73D}"/>
              </a:ext>
            </a:extLst>
          </p:cNvPr>
          <p:cNvPicPr>
            <a:picLocks noChangeAspect="1"/>
          </p:cNvPicPr>
          <p:nvPr/>
        </p:nvPicPr>
        <p:blipFill>
          <a:blip r:embed="rId2"/>
          <a:stretch>
            <a:fillRect/>
          </a:stretch>
        </p:blipFill>
        <p:spPr>
          <a:xfrm>
            <a:off x="2567116" y="1136488"/>
            <a:ext cx="7057768" cy="5737549"/>
          </a:xfrm>
          <a:prstGeom prst="rect">
            <a:avLst/>
          </a:prstGeom>
        </p:spPr>
      </p:pic>
      <p:sp>
        <p:nvSpPr>
          <p:cNvPr id="5" name="Title 2">
            <a:extLst>
              <a:ext uri="{FF2B5EF4-FFF2-40B4-BE49-F238E27FC236}">
                <a16:creationId xmlns:a16="http://schemas.microsoft.com/office/drawing/2014/main" id="{E964EC8F-1C83-67A9-C2AD-31409579A37E}"/>
              </a:ext>
            </a:extLst>
          </p:cNvPr>
          <p:cNvSpPr txBox="1">
            <a:spLocks/>
          </p:cNvSpPr>
          <p:nvPr/>
        </p:nvSpPr>
        <p:spPr>
          <a:xfrm>
            <a:off x="1219319" y="0"/>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recently American</a:t>
            </a:r>
            <a:r>
              <a:rPr lang="en-US" b="1" dirty="0">
                <a:solidFill>
                  <a:srgbClr val="00B050"/>
                </a:solidFill>
              </a:rPr>
              <a:t> </a:t>
            </a:r>
            <a:r>
              <a:rPr lang="en-US" dirty="0"/>
              <a:t>life expectancy has </a:t>
            </a:r>
            <a:r>
              <a:rPr lang="en-US" b="1" dirty="0">
                <a:solidFill>
                  <a:srgbClr val="00B050"/>
                </a:solidFill>
              </a:rPr>
              <a:t>plateaued</a:t>
            </a:r>
            <a:r>
              <a:rPr lang="en-US" dirty="0"/>
              <a:t> and even </a:t>
            </a:r>
            <a:r>
              <a:rPr lang="en-US" b="1" dirty="0">
                <a:solidFill>
                  <a:srgbClr val="00B050"/>
                </a:solidFill>
              </a:rPr>
              <a:t>decreased</a:t>
            </a:r>
          </a:p>
        </p:txBody>
      </p:sp>
    </p:spTree>
    <p:extLst>
      <p:ext uri="{BB962C8B-B14F-4D97-AF65-F5344CB8AC3E}">
        <p14:creationId xmlns:p14="http://schemas.microsoft.com/office/powerpoint/2010/main" val="949728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4A6AE-235A-D247-834B-513C5B1E7945}"/>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14E8FA12-0D8D-639D-8ADF-FE440B64530C}"/>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DDD6EDA-E595-5D80-CF2F-F3512EF03B40}"/>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2D96187-642A-7CB7-8D02-43856F9ECF30}"/>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D90F743E-D388-A270-6EFF-8E19692BD4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1" name="Graphic 20" descr="Brain outline">
            <a:extLst>
              <a:ext uri="{FF2B5EF4-FFF2-40B4-BE49-F238E27FC236}">
                <a16:creationId xmlns:a16="http://schemas.microsoft.com/office/drawing/2014/main" id="{28296AE2-579A-F6F7-859A-383EC3C2A0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25" name="Graphic 24" descr="Table setting outline">
            <a:extLst>
              <a:ext uri="{FF2B5EF4-FFF2-40B4-BE49-F238E27FC236}">
                <a16:creationId xmlns:a16="http://schemas.microsoft.com/office/drawing/2014/main" id="{CE4A7FF1-8578-0D5C-DA06-99683B0166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A53D9799-EA55-AF66-0667-F89DD125137A}"/>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7" name="TextBox 26">
            <a:extLst>
              <a:ext uri="{FF2B5EF4-FFF2-40B4-BE49-F238E27FC236}">
                <a16:creationId xmlns:a16="http://schemas.microsoft.com/office/drawing/2014/main" id="{9FAD7719-7995-D0F7-B0BE-7AD209CD6053}"/>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28" name="TextBox 27">
            <a:extLst>
              <a:ext uri="{FF2B5EF4-FFF2-40B4-BE49-F238E27FC236}">
                <a16:creationId xmlns:a16="http://schemas.microsoft.com/office/drawing/2014/main" id="{22025FF9-9A34-1322-F8C0-8C5465301FEF}"/>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sp>
        <p:nvSpPr>
          <p:cNvPr id="3" name="TextBox 2">
            <a:extLst>
              <a:ext uri="{FF2B5EF4-FFF2-40B4-BE49-F238E27FC236}">
                <a16:creationId xmlns:a16="http://schemas.microsoft.com/office/drawing/2014/main" id="{F254CE83-D614-2249-90D5-0A03A8A9F537}"/>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10CEDD2C-A913-82E6-0A67-DEE41EA86126}"/>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4E1CAEA1-BF1B-03EF-CBDF-9851F525FE6E}"/>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
        <p:nvSpPr>
          <p:cNvPr id="10" name="TextBox 9">
            <a:extLst>
              <a:ext uri="{FF2B5EF4-FFF2-40B4-BE49-F238E27FC236}">
                <a16:creationId xmlns:a16="http://schemas.microsoft.com/office/drawing/2014/main" id="{BD58D084-E8DD-7458-D8E1-795BC3A74E94}"/>
              </a:ext>
            </a:extLst>
          </p:cNvPr>
          <p:cNvSpPr txBox="1"/>
          <p:nvPr/>
        </p:nvSpPr>
        <p:spPr>
          <a:xfrm>
            <a:off x="8731215" y="1949526"/>
            <a:ext cx="1704313" cy="523220"/>
          </a:xfrm>
          <a:prstGeom prst="rect">
            <a:avLst/>
          </a:prstGeom>
          <a:noFill/>
        </p:spPr>
        <p:txBody>
          <a:bodyPr wrap="none" rtlCol="0">
            <a:spAutoFit/>
          </a:bodyPr>
          <a:lstStyle/>
          <a:p>
            <a:r>
              <a:rPr lang="en-US" sz="2800" b="1" dirty="0">
                <a:solidFill>
                  <a:srgbClr val="00B050"/>
                </a:solidFill>
              </a:rPr>
              <a:t>Genetics</a:t>
            </a:r>
          </a:p>
        </p:txBody>
      </p:sp>
      <p:cxnSp>
        <p:nvCxnSpPr>
          <p:cNvPr id="75" name="Straight Arrow Connector 74">
            <a:extLst>
              <a:ext uri="{FF2B5EF4-FFF2-40B4-BE49-F238E27FC236}">
                <a16:creationId xmlns:a16="http://schemas.microsoft.com/office/drawing/2014/main" id="{510BCDD3-D80D-1E39-DFBB-A2506156386B}"/>
              </a:ext>
            </a:extLst>
          </p:cNvPr>
          <p:cNvCxnSpPr/>
          <p:nvPr/>
        </p:nvCxnSpPr>
        <p:spPr>
          <a:xfrm>
            <a:off x="7659757" y="2125485"/>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668462C-4376-9D10-98D5-52DBB1E9B050}"/>
              </a:ext>
            </a:extLst>
          </p:cNvPr>
          <p:cNvCxnSpPr>
            <a:cxnSpLocks/>
          </p:cNvCxnSpPr>
          <p:nvPr/>
        </p:nvCxnSpPr>
        <p:spPr>
          <a:xfrm flipH="1">
            <a:off x="7659757" y="2345473"/>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167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47DE2-A1BA-AAAA-E1C1-D764AB404CF7}"/>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8D4CCE6-451E-D0A4-E360-DAF0F5ED35BE}"/>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2457BFD3-8C60-5D10-9518-1A386D107456}"/>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0F9647F-B9FA-429C-B4F7-2BDF90B7D8DD}"/>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3D51ACC6-B69D-BD6C-D49D-C03CB842AB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1" name="Graphic 20" descr="Brain outline">
            <a:extLst>
              <a:ext uri="{FF2B5EF4-FFF2-40B4-BE49-F238E27FC236}">
                <a16:creationId xmlns:a16="http://schemas.microsoft.com/office/drawing/2014/main" id="{9166794D-AFD4-2697-E1E7-48FB9CC064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25" name="Graphic 24" descr="Table setting outline">
            <a:extLst>
              <a:ext uri="{FF2B5EF4-FFF2-40B4-BE49-F238E27FC236}">
                <a16:creationId xmlns:a16="http://schemas.microsoft.com/office/drawing/2014/main" id="{8EDBB84E-9D85-180A-46CC-76CBD8AA42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A802B419-7704-B683-7ABA-5975CC859328}"/>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7" name="TextBox 26">
            <a:extLst>
              <a:ext uri="{FF2B5EF4-FFF2-40B4-BE49-F238E27FC236}">
                <a16:creationId xmlns:a16="http://schemas.microsoft.com/office/drawing/2014/main" id="{50B9725F-3929-FFF4-9D4A-515F1577A070}"/>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28" name="TextBox 27">
            <a:extLst>
              <a:ext uri="{FF2B5EF4-FFF2-40B4-BE49-F238E27FC236}">
                <a16:creationId xmlns:a16="http://schemas.microsoft.com/office/drawing/2014/main" id="{AAFDD5B7-7EB1-4047-7492-838848B5557B}"/>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sp>
        <p:nvSpPr>
          <p:cNvPr id="3" name="TextBox 2">
            <a:extLst>
              <a:ext uri="{FF2B5EF4-FFF2-40B4-BE49-F238E27FC236}">
                <a16:creationId xmlns:a16="http://schemas.microsoft.com/office/drawing/2014/main" id="{F96BF2E9-C965-1501-4F22-7493D9C1149F}"/>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B3B6EA07-A180-2641-7A3C-9093013AB0AD}"/>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46978ACE-25A5-5AFF-A2F8-18BDC9AB8EB6}"/>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
        <p:nvSpPr>
          <p:cNvPr id="10" name="TextBox 9">
            <a:extLst>
              <a:ext uri="{FF2B5EF4-FFF2-40B4-BE49-F238E27FC236}">
                <a16:creationId xmlns:a16="http://schemas.microsoft.com/office/drawing/2014/main" id="{62E06CE2-BAF1-3ACB-92C3-ADACBABD7E63}"/>
              </a:ext>
            </a:extLst>
          </p:cNvPr>
          <p:cNvSpPr txBox="1"/>
          <p:nvPr/>
        </p:nvSpPr>
        <p:spPr>
          <a:xfrm>
            <a:off x="8731215" y="1949526"/>
            <a:ext cx="1704313" cy="523220"/>
          </a:xfrm>
          <a:prstGeom prst="rect">
            <a:avLst/>
          </a:prstGeom>
          <a:noFill/>
        </p:spPr>
        <p:txBody>
          <a:bodyPr wrap="none" rtlCol="0">
            <a:spAutoFit/>
          </a:bodyPr>
          <a:lstStyle/>
          <a:p>
            <a:r>
              <a:rPr lang="en-US" sz="2800" b="1" dirty="0">
                <a:solidFill>
                  <a:srgbClr val="00B050"/>
                </a:solidFill>
              </a:rPr>
              <a:t>Genetics</a:t>
            </a:r>
          </a:p>
        </p:txBody>
      </p:sp>
      <p:sp>
        <p:nvSpPr>
          <p:cNvPr id="11" name="TextBox 10">
            <a:extLst>
              <a:ext uri="{FF2B5EF4-FFF2-40B4-BE49-F238E27FC236}">
                <a16:creationId xmlns:a16="http://schemas.microsoft.com/office/drawing/2014/main" id="{8EF44F09-A1E2-65E0-2991-F238F9884517}"/>
              </a:ext>
            </a:extLst>
          </p:cNvPr>
          <p:cNvSpPr txBox="1"/>
          <p:nvPr/>
        </p:nvSpPr>
        <p:spPr>
          <a:xfrm>
            <a:off x="8731215" y="4197156"/>
            <a:ext cx="2380780" cy="523220"/>
          </a:xfrm>
          <a:prstGeom prst="rect">
            <a:avLst/>
          </a:prstGeom>
          <a:noFill/>
        </p:spPr>
        <p:txBody>
          <a:bodyPr wrap="none" rtlCol="0">
            <a:spAutoFit/>
          </a:bodyPr>
          <a:lstStyle/>
          <a:p>
            <a:r>
              <a:rPr lang="en-US" sz="2800" b="1" dirty="0">
                <a:solidFill>
                  <a:srgbClr val="5ABFFF"/>
                </a:solidFill>
              </a:rPr>
              <a:t>Environment</a:t>
            </a:r>
          </a:p>
        </p:txBody>
      </p:sp>
      <p:cxnSp>
        <p:nvCxnSpPr>
          <p:cNvPr id="75" name="Straight Arrow Connector 74">
            <a:extLst>
              <a:ext uri="{FF2B5EF4-FFF2-40B4-BE49-F238E27FC236}">
                <a16:creationId xmlns:a16="http://schemas.microsoft.com/office/drawing/2014/main" id="{112B2921-7988-C375-0615-047B85EE0C58}"/>
              </a:ext>
            </a:extLst>
          </p:cNvPr>
          <p:cNvCxnSpPr/>
          <p:nvPr/>
        </p:nvCxnSpPr>
        <p:spPr>
          <a:xfrm>
            <a:off x="7659757" y="2125485"/>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0DAB9FA-208F-F75B-691E-2604A7115F39}"/>
              </a:ext>
            </a:extLst>
          </p:cNvPr>
          <p:cNvCxnSpPr>
            <a:cxnSpLocks/>
          </p:cNvCxnSpPr>
          <p:nvPr/>
        </p:nvCxnSpPr>
        <p:spPr>
          <a:xfrm flipH="1">
            <a:off x="7659757" y="2345473"/>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50C4023-B515-8878-E3F3-C2B59945F9D1}"/>
              </a:ext>
            </a:extLst>
          </p:cNvPr>
          <p:cNvCxnSpPr/>
          <p:nvPr/>
        </p:nvCxnSpPr>
        <p:spPr>
          <a:xfrm>
            <a:off x="7785653" y="4345224"/>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C34417A-537C-093D-688D-4D45C32507E5}"/>
              </a:ext>
            </a:extLst>
          </p:cNvPr>
          <p:cNvCxnSpPr>
            <a:cxnSpLocks/>
          </p:cNvCxnSpPr>
          <p:nvPr/>
        </p:nvCxnSpPr>
        <p:spPr>
          <a:xfrm flipH="1">
            <a:off x="7785653" y="4565212"/>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212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ECA18-E4E0-9C5B-A99C-A6D362BFD412}"/>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7252BD3-10BE-63C7-7DBE-2E78AD7CFEDC}"/>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2103866A-A2B7-BB67-5BA9-699224AFB495}"/>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A670EF0-97D3-339C-694F-B014FD086259}"/>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EAE81E49-2F18-36B2-E9DE-928485BC4D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1" name="Graphic 20" descr="Brain outline">
            <a:extLst>
              <a:ext uri="{FF2B5EF4-FFF2-40B4-BE49-F238E27FC236}">
                <a16:creationId xmlns:a16="http://schemas.microsoft.com/office/drawing/2014/main" id="{F0DD4394-5E97-B1AB-F8E2-02180E23E9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25" name="Graphic 24" descr="Table setting outline">
            <a:extLst>
              <a:ext uri="{FF2B5EF4-FFF2-40B4-BE49-F238E27FC236}">
                <a16:creationId xmlns:a16="http://schemas.microsoft.com/office/drawing/2014/main" id="{A642B8F5-0EBA-02BF-4192-FB1B0D50FC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E2C988DA-BAF8-3CBD-9B13-557B22AD61E7}"/>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7" name="TextBox 26">
            <a:extLst>
              <a:ext uri="{FF2B5EF4-FFF2-40B4-BE49-F238E27FC236}">
                <a16:creationId xmlns:a16="http://schemas.microsoft.com/office/drawing/2014/main" id="{5CA425F3-6CF4-14D8-C0C6-3E3691094906}"/>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28" name="TextBox 27">
            <a:extLst>
              <a:ext uri="{FF2B5EF4-FFF2-40B4-BE49-F238E27FC236}">
                <a16:creationId xmlns:a16="http://schemas.microsoft.com/office/drawing/2014/main" id="{6A15F673-1F5B-6543-74F1-3F7437C4A900}"/>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sp>
        <p:nvSpPr>
          <p:cNvPr id="3" name="TextBox 2">
            <a:extLst>
              <a:ext uri="{FF2B5EF4-FFF2-40B4-BE49-F238E27FC236}">
                <a16:creationId xmlns:a16="http://schemas.microsoft.com/office/drawing/2014/main" id="{69179C9F-4DDC-6B3E-5B7C-1978C82CEEE5}"/>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5C3B4414-121F-0D18-6CA8-2EF8CCB6FE56}"/>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391A8DB2-8E4C-B548-61B3-0C3847CA9BED}"/>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
        <p:nvSpPr>
          <p:cNvPr id="10" name="TextBox 9">
            <a:extLst>
              <a:ext uri="{FF2B5EF4-FFF2-40B4-BE49-F238E27FC236}">
                <a16:creationId xmlns:a16="http://schemas.microsoft.com/office/drawing/2014/main" id="{A6E0FC3F-2529-EFF7-C8E6-C519AD67D80D}"/>
              </a:ext>
            </a:extLst>
          </p:cNvPr>
          <p:cNvSpPr txBox="1"/>
          <p:nvPr/>
        </p:nvSpPr>
        <p:spPr>
          <a:xfrm>
            <a:off x="8731215" y="1949526"/>
            <a:ext cx="1704313" cy="523220"/>
          </a:xfrm>
          <a:prstGeom prst="rect">
            <a:avLst/>
          </a:prstGeom>
          <a:noFill/>
        </p:spPr>
        <p:txBody>
          <a:bodyPr wrap="none" rtlCol="0">
            <a:spAutoFit/>
          </a:bodyPr>
          <a:lstStyle/>
          <a:p>
            <a:r>
              <a:rPr lang="en-US" sz="2800" b="1" dirty="0">
                <a:solidFill>
                  <a:srgbClr val="00B050"/>
                </a:solidFill>
              </a:rPr>
              <a:t>Genetics</a:t>
            </a:r>
          </a:p>
        </p:txBody>
      </p:sp>
      <p:sp>
        <p:nvSpPr>
          <p:cNvPr id="11" name="TextBox 10">
            <a:extLst>
              <a:ext uri="{FF2B5EF4-FFF2-40B4-BE49-F238E27FC236}">
                <a16:creationId xmlns:a16="http://schemas.microsoft.com/office/drawing/2014/main" id="{3FFF951C-FE5F-A5A1-A16C-B47C5508168C}"/>
              </a:ext>
            </a:extLst>
          </p:cNvPr>
          <p:cNvSpPr txBox="1"/>
          <p:nvPr/>
        </p:nvSpPr>
        <p:spPr>
          <a:xfrm>
            <a:off x="8731215" y="4197156"/>
            <a:ext cx="2380780" cy="523220"/>
          </a:xfrm>
          <a:prstGeom prst="rect">
            <a:avLst/>
          </a:prstGeom>
          <a:noFill/>
        </p:spPr>
        <p:txBody>
          <a:bodyPr wrap="none" rtlCol="0">
            <a:spAutoFit/>
          </a:bodyPr>
          <a:lstStyle/>
          <a:p>
            <a:r>
              <a:rPr lang="en-US" sz="2800" b="1" dirty="0">
                <a:solidFill>
                  <a:srgbClr val="5ABFFF"/>
                </a:solidFill>
              </a:rPr>
              <a:t>Environment</a:t>
            </a:r>
          </a:p>
        </p:txBody>
      </p:sp>
      <p:cxnSp>
        <p:nvCxnSpPr>
          <p:cNvPr id="13" name="Straight Arrow Connector 12">
            <a:extLst>
              <a:ext uri="{FF2B5EF4-FFF2-40B4-BE49-F238E27FC236}">
                <a16:creationId xmlns:a16="http://schemas.microsoft.com/office/drawing/2014/main" id="{FFD76950-1FDF-6B37-3518-2E5955F6AED9}"/>
              </a:ext>
            </a:extLst>
          </p:cNvPr>
          <p:cNvCxnSpPr>
            <a:cxnSpLocks/>
          </p:cNvCxnSpPr>
          <p:nvPr/>
        </p:nvCxnSpPr>
        <p:spPr>
          <a:xfrm flipV="1">
            <a:off x="3858803" y="2876954"/>
            <a:ext cx="2195612" cy="688460"/>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DE288B3-B895-B384-53B2-615272700CFD}"/>
              </a:ext>
            </a:extLst>
          </p:cNvPr>
          <p:cNvSpPr txBox="1"/>
          <p:nvPr/>
        </p:nvSpPr>
        <p:spPr>
          <a:xfrm>
            <a:off x="5544782" y="2446242"/>
            <a:ext cx="1441485" cy="369332"/>
          </a:xfrm>
          <a:prstGeom prst="rect">
            <a:avLst/>
          </a:prstGeom>
          <a:noFill/>
        </p:spPr>
        <p:txBody>
          <a:bodyPr wrap="none" rtlCol="0">
            <a:spAutoFit/>
          </a:bodyPr>
          <a:lstStyle/>
          <a:p>
            <a:r>
              <a:rPr lang="en-US" dirty="0"/>
              <a:t>Heart Attack</a:t>
            </a:r>
          </a:p>
        </p:txBody>
      </p:sp>
      <p:cxnSp>
        <p:nvCxnSpPr>
          <p:cNvPr id="44" name="Straight Connector 43">
            <a:extLst>
              <a:ext uri="{FF2B5EF4-FFF2-40B4-BE49-F238E27FC236}">
                <a16:creationId xmlns:a16="http://schemas.microsoft.com/office/drawing/2014/main" id="{2FD4409C-A2C7-879E-FE5F-877511EA7EE6}"/>
              </a:ext>
            </a:extLst>
          </p:cNvPr>
          <p:cNvCxnSpPr>
            <a:cxnSpLocks/>
          </p:cNvCxnSpPr>
          <p:nvPr/>
        </p:nvCxnSpPr>
        <p:spPr>
          <a:xfrm>
            <a:off x="6044449" y="2879309"/>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917B84F-B77F-24DB-07C6-81F266B0FC7A}"/>
              </a:ext>
            </a:extLst>
          </p:cNvPr>
          <p:cNvCxnSpPr>
            <a:cxnSpLocks/>
          </p:cNvCxnSpPr>
          <p:nvPr/>
        </p:nvCxnSpPr>
        <p:spPr>
          <a:xfrm flipH="1" flipV="1">
            <a:off x="3865213" y="3573140"/>
            <a:ext cx="2159739" cy="39488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F787D55-17BC-F545-85B8-6D354B335ED9}"/>
              </a:ext>
            </a:extLst>
          </p:cNvPr>
          <p:cNvCxnSpPr/>
          <p:nvPr/>
        </p:nvCxnSpPr>
        <p:spPr>
          <a:xfrm>
            <a:off x="7659757" y="2125485"/>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C71FA80-47C6-A10C-65DB-4FC87F5276B9}"/>
              </a:ext>
            </a:extLst>
          </p:cNvPr>
          <p:cNvCxnSpPr>
            <a:cxnSpLocks/>
          </p:cNvCxnSpPr>
          <p:nvPr/>
        </p:nvCxnSpPr>
        <p:spPr>
          <a:xfrm flipH="1">
            <a:off x="7659757" y="2345473"/>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194FA82-295A-16AB-268B-485DA6A5F2EC}"/>
              </a:ext>
            </a:extLst>
          </p:cNvPr>
          <p:cNvCxnSpPr/>
          <p:nvPr/>
        </p:nvCxnSpPr>
        <p:spPr>
          <a:xfrm>
            <a:off x="7785653" y="4345224"/>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A253489-A678-8E5C-4B83-243E08C63F63}"/>
              </a:ext>
            </a:extLst>
          </p:cNvPr>
          <p:cNvCxnSpPr>
            <a:cxnSpLocks/>
          </p:cNvCxnSpPr>
          <p:nvPr/>
        </p:nvCxnSpPr>
        <p:spPr>
          <a:xfrm flipH="1">
            <a:off x="7785653" y="4565212"/>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376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6AF22-A1DD-066F-6F46-D7096588EA27}"/>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56D0079-8446-AB66-C63B-C767283A7E84}"/>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AFF4EF6A-800B-6CDC-F728-C44B65DB01E9}"/>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EBC19A4-45B7-DCC7-D8B9-7B71815E39B0}"/>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640DF403-7B81-8C57-B7BE-C0D1AFB644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1" name="Graphic 20" descr="Brain outline">
            <a:extLst>
              <a:ext uri="{FF2B5EF4-FFF2-40B4-BE49-F238E27FC236}">
                <a16:creationId xmlns:a16="http://schemas.microsoft.com/office/drawing/2014/main" id="{BB125E11-4514-4155-7E6F-AC4B468A1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25" name="Graphic 24" descr="Table setting outline">
            <a:extLst>
              <a:ext uri="{FF2B5EF4-FFF2-40B4-BE49-F238E27FC236}">
                <a16:creationId xmlns:a16="http://schemas.microsoft.com/office/drawing/2014/main" id="{845DFA63-6D5A-FD38-4A62-AD6964486A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2B45F12C-0BB2-A5BE-03CF-3C6A4D223519}"/>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7" name="TextBox 26">
            <a:extLst>
              <a:ext uri="{FF2B5EF4-FFF2-40B4-BE49-F238E27FC236}">
                <a16:creationId xmlns:a16="http://schemas.microsoft.com/office/drawing/2014/main" id="{24719607-4209-BBAD-FC43-8D7E495ADA8A}"/>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28" name="TextBox 27">
            <a:extLst>
              <a:ext uri="{FF2B5EF4-FFF2-40B4-BE49-F238E27FC236}">
                <a16:creationId xmlns:a16="http://schemas.microsoft.com/office/drawing/2014/main" id="{D645E460-2EAB-7917-06EC-28B17EE6BC7F}"/>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sp>
        <p:nvSpPr>
          <p:cNvPr id="3" name="TextBox 2">
            <a:extLst>
              <a:ext uri="{FF2B5EF4-FFF2-40B4-BE49-F238E27FC236}">
                <a16:creationId xmlns:a16="http://schemas.microsoft.com/office/drawing/2014/main" id="{2D3EE270-EC6F-03BB-133F-61F4ED848CD3}"/>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A5A638F3-D552-11E0-D330-CF61D557AF09}"/>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96A4A5A0-5892-04DC-FD57-1136CE260834}"/>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
        <p:nvSpPr>
          <p:cNvPr id="10" name="TextBox 9">
            <a:extLst>
              <a:ext uri="{FF2B5EF4-FFF2-40B4-BE49-F238E27FC236}">
                <a16:creationId xmlns:a16="http://schemas.microsoft.com/office/drawing/2014/main" id="{5AAB53E3-BFF7-14F1-CB31-7D2DFD9881CF}"/>
              </a:ext>
            </a:extLst>
          </p:cNvPr>
          <p:cNvSpPr txBox="1"/>
          <p:nvPr/>
        </p:nvSpPr>
        <p:spPr>
          <a:xfrm>
            <a:off x="8731215" y="1949526"/>
            <a:ext cx="1704313" cy="523220"/>
          </a:xfrm>
          <a:prstGeom prst="rect">
            <a:avLst/>
          </a:prstGeom>
          <a:noFill/>
        </p:spPr>
        <p:txBody>
          <a:bodyPr wrap="none" rtlCol="0">
            <a:spAutoFit/>
          </a:bodyPr>
          <a:lstStyle/>
          <a:p>
            <a:r>
              <a:rPr lang="en-US" sz="2800" b="1" dirty="0">
                <a:solidFill>
                  <a:srgbClr val="00B050"/>
                </a:solidFill>
              </a:rPr>
              <a:t>Genetics</a:t>
            </a:r>
          </a:p>
        </p:txBody>
      </p:sp>
      <p:sp>
        <p:nvSpPr>
          <p:cNvPr id="11" name="TextBox 10">
            <a:extLst>
              <a:ext uri="{FF2B5EF4-FFF2-40B4-BE49-F238E27FC236}">
                <a16:creationId xmlns:a16="http://schemas.microsoft.com/office/drawing/2014/main" id="{5E229561-011A-279F-737D-F92F21E6F5C1}"/>
              </a:ext>
            </a:extLst>
          </p:cNvPr>
          <p:cNvSpPr txBox="1"/>
          <p:nvPr/>
        </p:nvSpPr>
        <p:spPr>
          <a:xfrm>
            <a:off x="8731215" y="4197156"/>
            <a:ext cx="2380780" cy="523220"/>
          </a:xfrm>
          <a:prstGeom prst="rect">
            <a:avLst/>
          </a:prstGeom>
          <a:noFill/>
        </p:spPr>
        <p:txBody>
          <a:bodyPr wrap="none" rtlCol="0">
            <a:spAutoFit/>
          </a:bodyPr>
          <a:lstStyle/>
          <a:p>
            <a:r>
              <a:rPr lang="en-US" sz="2800" b="1" dirty="0">
                <a:solidFill>
                  <a:srgbClr val="5ABFFF"/>
                </a:solidFill>
              </a:rPr>
              <a:t>Environment</a:t>
            </a:r>
          </a:p>
        </p:txBody>
      </p:sp>
      <p:cxnSp>
        <p:nvCxnSpPr>
          <p:cNvPr id="13" name="Straight Arrow Connector 12">
            <a:extLst>
              <a:ext uri="{FF2B5EF4-FFF2-40B4-BE49-F238E27FC236}">
                <a16:creationId xmlns:a16="http://schemas.microsoft.com/office/drawing/2014/main" id="{4FEBCDBC-A7E2-F94E-6E31-3ADC412724D6}"/>
              </a:ext>
            </a:extLst>
          </p:cNvPr>
          <p:cNvCxnSpPr>
            <a:cxnSpLocks/>
          </p:cNvCxnSpPr>
          <p:nvPr/>
        </p:nvCxnSpPr>
        <p:spPr>
          <a:xfrm flipV="1">
            <a:off x="3858803" y="2876954"/>
            <a:ext cx="2195612" cy="688460"/>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F104301-61BA-DA5D-848A-2E817CF443CD}"/>
              </a:ext>
            </a:extLst>
          </p:cNvPr>
          <p:cNvSpPr txBox="1"/>
          <p:nvPr/>
        </p:nvSpPr>
        <p:spPr>
          <a:xfrm>
            <a:off x="5544782" y="2446242"/>
            <a:ext cx="1441485" cy="369332"/>
          </a:xfrm>
          <a:prstGeom prst="rect">
            <a:avLst/>
          </a:prstGeom>
          <a:noFill/>
        </p:spPr>
        <p:txBody>
          <a:bodyPr wrap="none" rtlCol="0">
            <a:spAutoFit/>
          </a:bodyPr>
          <a:lstStyle/>
          <a:p>
            <a:r>
              <a:rPr lang="en-US" dirty="0"/>
              <a:t>Heart Attack</a:t>
            </a:r>
          </a:p>
        </p:txBody>
      </p:sp>
      <p:cxnSp>
        <p:nvCxnSpPr>
          <p:cNvPr id="23" name="Straight Arrow Connector 22">
            <a:extLst>
              <a:ext uri="{FF2B5EF4-FFF2-40B4-BE49-F238E27FC236}">
                <a16:creationId xmlns:a16="http://schemas.microsoft.com/office/drawing/2014/main" id="{54A6162C-680E-75C9-2284-0BCE71576778}"/>
              </a:ext>
            </a:extLst>
          </p:cNvPr>
          <p:cNvCxnSpPr>
            <a:cxnSpLocks/>
          </p:cNvCxnSpPr>
          <p:nvPr/>
        </p:nvCxnSpPr>
        <p:spPr>
          <a:xfrm>
            <a:off x="3858803" y="3565414"/>
            <a:ext cx="1097806" cy="16696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7291D4-577A-65A9-7ADA-71F210C5F4F3}"/>
              </a:ext>
            </a:extLst>
          </p:cNvPr>
          <p:cNvSpPr txBox="1"/>
          <p:nvPr/>
        </p:nvSpPr>
        <p:spPr>
          <a:xfrm>
            <a:off x="4682805" y="3317855"/>
            <a:ext cx="851515" cy="369332"/>
          </a:xfrm>
          <a:prstGeom prst="rect">
            <a:avLst/>
          </a:prstGeom>
          <a:noFill/>
        </p:spPr>
        <p:txBody>
          <a:bodyPr wrap="none" rtlCol="0">
            <a:spAutoFit/>
          </a:bodyPr>
          <a:lstStyle/>
          <a:p>
            <a:r>
              <a:rPr lang="en-US" dirty="0"/>
              <a:t>COPD</a:t>
            </a:r>
          </a:p>
        </p:txBody>
      </p:sp>
      <p:cxnSp>
        <p:nvCxnSpPr>
          <p:cNvPr id="41" name="Straight Connector 40">
            <a:extLst>
              <a:ext uri="{FF2B5EF4-FFF2-40B4-BE49-F238E27FC236}">
                <a16:creationId xmlns:a16="http://schemas.microsoft.com/office/drawing/2014/main" id="{F2D299A7-22B4-F461-7A76-0CFDD7555EFD}"/>
              </a:ext>
            </a:extLst>
          </p:cNvPr>
          <p:cNvCxnSpPr/>
          <p:nvPr/>
        </p:nvCxnSpPr>
        <p:spPr>
          <a:xfrm>
            <a:off x="4943788" y="3732378"/>
            <a:ext cx="0" cy="24186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31E113-AC47-68A3-6D66-0135B2D8B0E8}"/>
              </a:ext>
            </a:extLst>
          </p:cNvPr>
          <p:cNvCxnSpPr>
            <a:cxnSpLocks/>
          </p:cNvCxnSpPr>
          <p:nvPr/>
        </p:nvCxnSpPr>
        <p:spPr>
          <a:xfrm flipH="1" flipV="1">
            <a:off x="3858803" y="3565414"/>
            <a:ext cx="1084985" cy="408825"/>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8C85BA6-0034-765C-5C62-47CBCF636954}"/>
              </a:ext>
            </a:extLst>
          </p:cNvPr>
          <p:cNvCxnSpPr>
            <a:cxnSpLocks/>
          </p:cNvCxnSpPr>
          <p:nvPr/>
        </p:nvCxnSpPr>
        <p:spPr>
          <a:xfrm>
            <a:off x="6044449" y="2879309"/>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0F176E8-431D-A7A7-5801-84D084EAED4B}"/>
              </a:ext>
            </a:extLst>
          </p:cNvPr>
          <p:cNvCxnSpPr>
            <a:cxnSpLocks/>
          </p:cNvCxnSpPr>
          <p:nvPr/>
        </p:nvCxnSpPr>
        <p:spPr>
          <a:xfrm flipH="1" flipV="1">
            <a:off x="3865213" y="3573140"/>
            <a:ext cx="2159739" cy="39488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28CCFDD-6FD8-6910-CD55-BACF4576E583}"/>
              </a:ext>
            </a:extLst>
          </p:cNvPr>
          <p:cNvCxnSpPr/>
          <p:nvPr/>
        </p:nvCxnSpPr>
        <p:spPr>
          <a:xfrm>
            <a:off x="7659757" y="2125485"/>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2DB16A5-6F5F-B5E6-3E5A-7D70E93E3C22}"/>
              </a:ext>
            </a:extLst>
          </p:cNvPr>
          <p:cNvCxnSpPr>
            <a:cxnSpLocks/>
          </p:cNvCxnSpPr>
          <p:nvPr/>
        </p:nvCxnSpPr>
        <p:spPr>
          <a:xfrm flipH="1">
            <a:off x="7659757" y="2345473"/>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85AD6F1-88F0-B765-4A38-F41DD7350BF2}"/>
              </a:ext>
            </a:extLst>
          </p:cNvPr>
          <p:cNvCxnSpPr/>
          <p:nvPr/>
        </p:nvCxnSpPr>
        <p:spPr>
          <a:xfrm>
            <a:off x="7785653" y="4345224"/>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8C31E4C-765E-6668-84E0-4305683406B1}"/>
              </a:ext>
            </a:extLst>
          </p:cNvPr>
          <p:cNvCxnSpPr>
            <a:cxnSpLocks/>
          </p:cNvCxnSpPr>
          <p:nvPr/>
        </p:nvCxnSpPr>
        <p:spPr>
          <a:xfrm flipH="1">
            <a:off x="7785653" y="4565212"/>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28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F53B5-9C4B-3089-91E4-FE1A4B3477E8}"/>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175EE927-1C1F-687E-6526-48CA006BFF37}"/>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57120B6A-E0B1-8570-7AD1-27E022A1021A}"/>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AA3F019-EA91-F6F5-3D06-EA328F10755F}"/>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A8F4D1CD-3375-ACD9-1FD7-A2CFB6A25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1" name="Graphic 20" descr="Brain outline">
            <a:extLst>
              <a:ext uri="{FF2B5EF4-FFF2-40B4-BE49-F238E27FC236}">
                <a16:creationId xmlns:a16="http://schemas.microsoft.com/office/drawing/2014/main" id="{43E62357-7D2A-CB4D-A161-EAA06A77BE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25" name="Graphic 24" descr="Table setting outline">
            <a:extLst>
              <a:ext uri="{FF2B5EF4-FFF2-40B4-BE49-F238E27FC236}">
                <a16:creationId xmlns:a16="http://schemas.microsoft.com/office/drawing/2014/main" id="{8FC24429-0BF0-3609-9611-4D616BE85D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A807C3D7-CA29-7DE7-147A-2A62366CB4B9}"/>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7" name="TextBox 26">
            <a:extLst>
              <a:ext uri="{FF2B5EF4-FFF2-40B4-BE49-F238E27FC236}">
                <a16:creationId xmlns:a16="http://schemas.microsoft.com/office/drawing/2014/main" id="{E42BAFAA-D66F-10EC-BFC8-5CFA4A68607A}"/>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28" name="TextBox 27">
            <a:extLst>
              <a:ext uri="{FF2B5EF4-FFF2-40B4-BE49-F238E27FC236}">
                <a16:creationId xmlns:a16="http://schemas.microsoft.com/office/drawing/2014/main" id="{E4C55827-6E3F-99CB-68F6-F7458E74A9A9}"/>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sp>
        <p:nvSpPr>
          <p:cNvPr id="3" name="TextBox 2">
            <a:extLst>
              <a:ext uri="{FF2B5EF4-FFF2-40B4-BE49-F238E27FC236}">
                <a16:creationId xmlns:a16="http://schemas.microsoft.com/office/drawing/2014/main" id="{2D41F3F0-A1DE-4BEA-D6FE-E2DD655DCB65}"/>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71D28FB5-41CD-4CB2-DDFB-59CBDA4ADC4B}"/>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713542BD-D389-182C-B477-39A5D34B1CE9}"/>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
        <p:nvSpPr>
          <p:cNvPr id="10" name="TextBox 9">
            <a:extLst>
              <a:ext uri="{FF2B5EF4-FFF2-40B4-BE49-F238E27FC236}">
                <a16:creationId xmlns:a16="http://schemas.microsoft.com/office/drawing/2014/main" id="{1E2FDCCA-78D4-B891-8E9B-70500F3CA8D1}"/>
              </a:ext>
            </a:extLst>
          </p:cNvPr>
          <p:cNvSpPr txBox="1"/>
          <p:nvPr/>
        </p:nvSpPr>
        <p:spPr>
          <a:xfrm>
            <a:off x="8731215" y="1949526"/>
            <a:ext cx="1704313" cy="523220"/>
          </a:xfrm>
          <a:prstGeom prst="rect">
            <a:avLst/>
          </a:prstGeom>
          <a:noFill/>
        </p:spPr>
        <p:txBody>
          <a:bodyPr wrap="none" rtlCol="0">
            <a:spAutoFit/>
          </a:bodyPr>
          <a:lstStyle/>
          <a:p>
            <a:r>
              <a:rPr lang="en-US" sz="2800" b="1" dirty="0">
                <a:solidFill>
                  <a:srgbClr val="00B050"/>
                </a:solidFill>
              </a:rPr>
              <a:t>Genetics</a:t>
            </a:r>
          </a:p>
        </p:txBody>
      </p:sp>
      <p:sp>
        <p:nvSpPr>
          <p:cNvPr id="11" name="TextBox 10">
            <a:extLst>
              <a:ext uri="{FF2B5EF4-FFF2-40B4-BE49-F238E27FC236}">
                <a16:creationId xmlns:a16="http://schemas.microsoft.com/office/drawing/2014/main" id="{4E9B1F38-DFE8-C12B-4438-98D7F8565CF1}"/>
              </a:ext>
            </a:extLst>
          </p:cNvPr>
          <p:cNvSpPr txBox="1"/>
          <p:nvPr/>
        </p:nvSpPr>
        <p:spPr>
          <a:xfrm>
            <a:off x="8731215" y="4197156"/>
            <a:ext cx="2380780" cy="523220"/>
          </a:xfrm>
          <a:prstGeom prst="rect">
            <a:avLst/>
          </a:prstGeom>
          <a:noFill/>
        </p:spPr>
        <p:txBody>
          <a:bodyPr wrap="none" rtlCol="0">
            <a:spAutoFit/>
          </a:bodyPr>
          <a:lstStyle/>
          <a:p>
            <a:r>
              <a:rPr lang="en-US" sz="2800" b="1" dirty="0">
                <a:solidFill>
                  <a:srgbClr val="5ABFFF"/>
                </a:solidFill>
              </a:rPr>
              <a:t>Environment</a:t>
            </a:r>
          </a:p>
        </p:txBody>
      </p:sp>
      <p:cxnSp>
        <p:nvCxnSpPr>
          <p:cNvPr id="13" name="Straight Arrow Connector 12">
            <a:extLst>
              <a:ext uri="{FF2B5EF4-FFF2-40B4-BE49-F238E27FC236}">
                <a16:creationId xmlns:a16="http://schemas.microsoft.com/office/drawing/2014/main" id="{69357FEC-B28B-3B35-C604-81B37F718006}"/>
              </a:ext>
            </a:extLst>
          </p:cNvPr>
          <p:cNvCxnSpPr>
            <a:cxnSpLocks/>
          </p:cNvCxnSpPr>
          <p:nvPr/>
        </p:nvCxnSpPr>
        <p:spPr>
          <a:xfrm flipV="1">
            <a:off x="3858803" y="2876954"/>
            <a:ext cx="2195612" cy="688460"/>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01ACAA-D47D-E418-D1AB-079691C37808}"/>
              </a:ext>
            </a:extLst>
          </p:cNvPr>
          <p:cNvSpPr txBox="1"/>
          <p:nvPr/>
        </p:nvSpPr>
        <p:spPr>
          <a:xfrm>
            <a:off x="5544782" y="2446242"/>
            <a:ext cx="1441485" cy="369332"/>
          </a:xfrm>
          <a:prstGeom prst="rect">
            <a:avLst/>
          </a:prstGeom>
          <a:noFill/>
        </p:spPr>
        <p:txBody>
          <a:bodyPr wrap="none" rtlCol="0">
            <a:spAutoFit/>
          </a:bodyPr>
          <a:lstStyle/>
          <a:p>
            <a:r>
              <a:rPr lang="en-US" dirty="0"/>
              <a:t>Heart Attack</a:t>
            </a:r>
          </a:p>
        </p:txBody>
      </p:sp>
      <p:cxnSp>
        <p:nvCxnSpPr>
          <p:cNvPr id="23" name="Straight Arrow Connector 22">
            <a:extLst>
              <a:ext uri="{FF2B5EF4-FFF2-40B4-BE49-F238E27FC236}">
                <a16:creationId xmlns:a16="http://schemas.microsoft.com/office/drawing/2014/main" id="{BD1ACF32-5130-14B6-2AE3-6B0BA2B93B74}"/>
              </a:ext>
            </a:extLst>
          </p:cNvPr>
          <p:cNvCxnSpPr>
            <a:cxnSpLocks/>
          </p:cNvCxnSpPr>
          <p:nvPr/>
        </p:nvCxnSpPr>
        <p:spPr>
          <a:xfrm>
            <a:off x="3858803" y="3565414"/>
            <a:ext cx="1097806" cy="16696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00FF067-D6AD-22E0-C931-D63D8765FBAC}"/>
              </a:ext>
            </a:extLst>
          </p:cNvPr>
          <p:cNvSpPr txBox="1"/>
          <p:nvPr/>
        </p:nvSpPr>
        <p:spPr>
          <a:xfrm>
            <a:off x="4682805" y="3317855"/>
            <a:ext cx="851515" cy="369332"/>
          </a:xfrm>
          <a:prstGeom prst="rect">
            <a:avLst/>
          </a:prstGeom>
          <a:noFill/>
        </p:spPr>
        <p:txBody>
          <a:bodyPr wrap="none" rtlCol="0">
            <a:spAutoFit/>
          </a:bodyPr>
          <a:lstStyle/>
          <a:p>
            <a:r>
              <a:rPr lang="en-US" dirty="0"/>
              <a:t>COPD</a:t>
            </a:r>
          </a:p>
        </p:txBody>
      </p:sp>
      <p:cxnSp>
        <p:nvCxnSpPr>
          <p:cNvPr id="33" name="Straight Arrow Connector 32">
            <a:extLst>
              <a:ext uri="{FF2B5EF4-FFF2-40B4-BE49-F238E27FC236}">
                <a16:creationId xmlns:a16="http://schemas.microsoft.com/office/drawing/2014/main" id="{DD0C06D4-02DD-6E7C-B14B-0B5C7478CA93}"/>
              </a:ext>
            </a:extLst>
          </p:cNvPr>
          <p:cNvCxnSpPr>
            <a:cxnSpLocks/>
          </p:cNvCxnSpPr>
          <p:nvPr/>
        </p:nvCxnSpPr>
        <p:spPr>
          <a:xfrm>
            <a:off x="3824512" y="3510821"/>
            <a:ext cx="1239630" cy="1668133"/>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29E2FA2-D9AA-FAA0-BEA5-02C5F471A130}"/>
              </a:ext>
            </a:extLst>
          </p:cNvPr>
          <p:cNvSpPr txBox="1"/>
          <p:nvPr/>
        </p:nvSpPr>
        <p:spPr>
          <a:xfrm>
            <a:off x="4479559" y="5186680"/>
            <a:ext cx="928459" cy="369332"/>
          </a:xfrm>
          <a:prstGeom prst="rect">
            <a:avLst/>
          </a:prstGeom>
          <a:noFill/>
        </p:spPr>
        <p:txBody>
          <a:bodyPr wrap="none" rtlCol="0">
            <a:spAutoFit/>
          </a:bodyPr>
          <a:lstStyle/>
          <a:p>
            <a:r>
              <a:rPr lang="en-US" dirty="0"/>
              <a:t>Cancer</a:t>
            </a:r>
          </a:p>
        </p:txBody>
      </p:sp>
      <p:cxnSp>
        <p:nvCxnSpPr>
          <p:cNvPr id="41" name="Straight Connector 40">
            <a:extLst>
              <a:ext uri="{FF2B5EF4-FFF2-40B4-BE49-F238E27FC236}">
                <a16:creationId xmlns:a16="http://schemas.microsoft.com/office/drawing/2014/main" id="{ACD15EEC-4985-374F-A9DF-80C8012A1B70}"/>
              </a:ext>
            </a:extLst>
          </p:cNvPr>
          <p:cNvCxnSpPr/>
          <p:nvPr/>
        </p:nvCxnSpPr>
        <p:spPr>
          <a:xfrm>
            <a:off x="4943788" y="3732378"/>
            <a:ext cx="0" cy="24186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B583DB-321B-C1F9-3AC7-9A26EA62AE2C}"/>
              </a:ext>
            </a:extLst>
          </p:cNvPr>
          <p:cNvCxnSpPr>
            <a:cxnSpLocks/>
          </p:cNvCxnSpPr>
          <p:nvPr/>
        </p:nvCxnSpPr>
        <p:spPr>
          <a:xfrm flipH="1" flipV="1">
            <a:off x="3858803" y="3565414"/>
            <a:ext cx="1084985" cy="408825"/>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3152A9E-6485-4997-A88D-3D4B3C89292E}"/>
              </a:ext>
            </a:extLst>
          </p:cNvPr>
          <p:cNvCxnSpPr>
            <a:cxnSpLocks/>
          </p:cNvCxnSpPr>
          <p:nvPr/>
        </p:nvCxnSpPr>
        <p:spPr>
          <a:xfrm>
            <a:off x="6044449" y="2879309"/>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227751-EEEB-B2F0-C291-D961BBA5D7EE}"/>
              </a:ext>
            </a:extLst>
          </p:cNvPr>
          <p:cNvCxnSpPr>
            <a:cxnSpLocks/>
          </p:cNvCxnSpPr>
          <p:nvPr/>
        </p:nvCxnSpPr>
        <p:spPr>
          <a:xfrm flipH="1" flipV="1">
            <a:off x="3865213" y="3573140"/>
            <a:ext cx="2159739" cy="39488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1C7BB87-CDDF-6812-4C08-260B23231B6D}"/>
              </a:ext>
            </a:extLst>
          </p:cNvPr>
          <p:cNvCxnSpPr>
            <a:cxnSpLocks/>
          </p:cNvCxnSpPr>
          <p:nvPr/>
        </p:nvCxnSpPr>
        <p:spPr>
          <a:xfrm flipH="1" flipV="1">
            <a:off x="3860231" y="3600885"/>
            <a:ext cx="1210321" cy="264666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0903031-29E2-8AAD-039A-5BEF93DAC836}"/>
              </a:ext>
            </a:extLst>
          </p:cNvPr>
          <p:cNvCxnSpPr>
            <a:cxnSpLocks/>
          </p:cNvCxnSpPr>
          <p:nvPr/>
        </p:nvCxnSpPr>
        <p:spPr>
          <a:xfrm>
            <a:off x="5061651" y="5152624"/>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CED089F-309F-6B00-F9FB-F19C415595CA}"/>
              </a:ext>
            </a:extLst>
          </p:cNvPr>
          <p:cNvCxnSpPr/>
          <p:nvPr/>
        </p:nvCxnSpPr>
        <p:spPr>
          <a:xfrm>
            <a:off x="7659757" y="2125485"/>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2AC8E93-91B2-9764-754D-27191E47D9D3}"/>
              </a:ext>
            </a:extLst>
          </p:cNvPr>
          <p:cNvCxnSpPr>
            <a:cxnSpLocks/>
          </p:cNvCxnSpPr>
          <p:nvPr/>
        </p:nvCxnSpPr>
        <p:spPr>
          <a:xfrm flipH="1">
            <a:off x="7659757" y="2345473"/>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ECA9F9E-4BDC-B001-CF2B-D0BEA687C53F}"/>
              </a:ext>
            </a:extLst>
          </p:cNvPr>
          <p:cNvCxnSpPr/>
          <p:nvPr/>
        </p:nvCxnSpPr>
        <p:spPr>
          <a:xfrm>
            <a:off x="7785653" y="4345224"/>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F9AB787-BD3B-DD10-8912-1F6158AEC78D}"/>
              </a:ext>
            </a:extLst>
          </p:cNvPr>
          <p:cNvCxnSpPr>
            <a:cxnSpLocks/>
          </p:cNvCxnSpPr>
          <p:nvPr/>
        </p:nvCxnSpPr>
        <p:spPr>
          <a:xfrm flipH="1">
            <a:off x="7785653" y="4565212"/>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777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C88E-9559-3D45-B043-667B9FC86DD0}"/>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6D06C3EC-A027-0CEC-A7AC-73143BD52DB9}"/>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DE1FCAAD-E2EA-84C2-2814-DF481E1342AF}"/>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250A43C-2A70-0085-2A56-85093E73BBF1}"/>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EFCD4D6B-DB83-1C2F-B761-2CAD5DF435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1" name="Graphic 20" descr="Brain outline">
            <a:extLst>
              <a:ext uri="{FF2B5EF4-FFF2-40B4-BE49-F238E27FC236}">
                <a16:creationId xmlns:a16="http://schemas.microsoft.com/office/drawing/2014/main" id="{384ACE54-EADB-02FB-4418-E6B326CF8F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25" name="Graphic 24" descr="Table setting outline">
            <a:extLst>
              <a:ext uri="{FF2B5EF4-FFF2-40B4-BE49-F238E27FC236}">
                <a16:creationId xmlns:a16="http://schemas.microsoft.com/office/drawing/2014/main" id="{FDF252C1-F55E-2F8F-FA5B-8CAE480348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A8820EEA-74B4-7476-8A55-367864BA04E9}"/>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7" name="TextBox 26">
            <a:extLst>
              <a:ext uri="{FF2B5EF4-FFF2-40B4-BE49-F238E27FC236}">
                <a16:creationId xmlns:a16="http://schemas.microsoft.com/office/drawing/2014/main" id="{4FB4C305-FCE7-680B-AD76-BD492818BF7C}"/>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28" name="TextBox 27">
            <a:extLst>
              <a:ext uri="{FF2B5EF4-FFF2-40B4-BE49-F238E27FC236}">
                <a16:creationId xmlns:a16="http://schemas.microsoft.com/office/drawing/2014/main" id="{BBEE3986-C26F-711D-DE7D-B65918042830}"/>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sp>
        <p:nvSpPr>
          <p:cNvPr id="3" name="TextBox 2">
            <a:extLst>
              <a:ext uri="{FF2B5EF4-FFF2-40B4-BE49-F238E27FC236}">
                <a16:creationId xmlns:a16="http://schemas.microsoft.com/office/drawing/2014/main" id="{77F143A2-9831-776B-E698-710A67D3C8B1}"/>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C5420444-FF1B-C894-E5E7-BF067D3670F6}"/>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EDA746F4-7E8E-9F3F-15B6-12C9462D387F}"/>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
        <p:nvSpPr>
          <p:cNvPr id="10" name="TextBox 9">
            <a:extLst>
              <a:ext uri="{FF2B5EF4-FFF2-40B4-BE49-F238E27FC236}">
                <a16:creationId xmlns:a16="http://schemas.microsoft.com/office/drawing/2014/main" id="{ADC41818-0BE6-31E1-BA38-FB66CF26D4C5}"/>
              </a:ext>
            </a:extLst>
          </p:cNvPr>
          <p:cNvSpPr txBox="1"/>
          <p:nvPr/>
        </p:nvSpPr>
        <p:spPr>
          <a:xfrm>
            <a:off x="8731215" y="1949526"/>
            <a:ext cx="1704313" cy="523220"/>
          </a:xfrm>
          <a:prstGeom prst="rect">
            <a:avLst/>
          </a:prstGeom>
          <a:noFill/>
        </p:spPr>
        <p:txBody>
          <a:bodyPr wrap="none" rtlCol="0">
            <a:spAutoFit/>
          </a:bodyPr>
          <a:lstStyle/>
          <a:p>
            <a:r>
              <a:rPr lang="en-US" sz="2800" b="1" dirty="0">
                <a:solidFill>
                  <a:srgbClr val="00B050"/>
                </a:solidFill>
              </a:rPr>
              <a:t>Genetics</a:t>
            </a:r>
          </a:p>
        </p:txBody>
      </p:sp>
      <p:sp>
        <p:nvSpPr>
          <p:cNvPr id="11" name="TextBox 10">
            <a:extLst>
              <a:ext uri="{FF2B5EF4-FFF2-40B4-BE49-F238E27FC236}">
                <a16:creationId xmlns:a16="http://schemas.microsoft.com/office/drawing/2014/main" id="{FE9110CF-D62A-E9DC-295E-9D46AC23ABA4}"/>
              </a:ext>
            </a:extLst>
          </p:cNvPr>
          <p:cNvSpPr txBox="1"/>
          <p:nvPr/>
        </p:nvSpPr>
        <p:spPr>
          <a:xfrm>
            <a:off x="8731215" y="4197156"/>
            <a:ext cx="2380780" cy="523220"/>
          </a:xfrm>
          <a:prstGeom prst="rect">
            <a:avLst/>
          </a:prstGeom>
          <a:noFill/>
        </p:spPr>
        <p:txBody>
          <a:bodyPr wrap="none" rtlCol="0">
            <a:spAutoFit/>
          </a:bodyPr>
          <a:lstStyle/>
          <a:p>
            <a:r>
              <a:rPr lang="en-US" sz="2800" b="1" dirty="0">
                <a:solidFill>
                  <a:srgbClr val="5ABFFF"/>
                </a:solidFill>
              </a:rPr>
              <a:t>Environment</a:t>
            </a:r>
          </a:p>
        </p:txBody>
      </p:sp>
      <p:cxnSp>
        <p:nvCxnSpPr>
          <p:cNvPr id="13" name="Straight Arrow Connector 12">
            <a:extLst>
              <a:ext uri="{FF2B5EF4-FFF2-40B4-BE49-F238E27FC236}">
                <a16:creationId xmlns:a16="http://schemas.microsoft.com/office/drawing/2014/main" id="{B23B26B1-0B97-404D-A1C8-B8C88D07BACA}"/>
              </a:ext>
            </a:extLst>
          </p:cNvPr>
          <p:cNvCxnSpPr>
            <a:cxnSpLocks/>
          </p:cNvCxnSpPr>
          <p:nvPr/>
        </p:nvCxnSpPr>
        <p:spPr>
          <a:xfrm flipV="1">
            <a:off x="3858803" y="2876954"/>
            <a:ext cx="2195612" cy="688460"/>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8AB357-8163-58FB-D758-7ABF5AFD4262}"/>
              </a:ext>
            </a:extLst>
          </p:cNvPr>
          <p:cNvSpPr txBox="1"/>
          <p:nvPr/>
        </p:nvSpPr>
        <p:spPr>
          <a:xfrm>
            <a:off x="5544782" y="2446242"/>
            <a:ext cx="1441485" cy="369332"/>
          </a:xfrm>
          <a:prstGeom prst="rect">
            <a:avLst/>
          </a:prstGeom>
          <a:noFill/>
        </p:spPr>
        <p:txBody>
          <a:bodyPr wrap="none" rtlCol="0">
            <a:spAutoFit/>
          </a:bodyPr>
          <a:lstStyle/>
          <a:p>
            <a:r>
              <a:rPr lang="en-US" dirty="0"/>
              <a:t>Heart Attack</a:t>
            </a:r>
          </a:p>
        </p:txBody>
      </p:sp>
      <p:cxnSp>
        <p:nvCxnSpPr>
          <p:cNvPr id="23" name="Straight Arrow Connector 22">
            <a:extLst>
              <a:ext uri="{FF2B5EF4-FFF2-40B4-BE49-F238E27FC236}">
                <a16:creationId xmlns:a16="http://schemas.microsoft.com/office/drawing/2014/main" id="{8D30A124-1887-4EF9-8BC3-A3B474F0D2DE}"/>
              </a:ext>
            </a:extLst>
          </p:cNvPr>
          <p:cNvCxnSpPr>
            <a:cxnSpLocks/>
          </p:cNvCxnSpPr>
          <p:nvPr/>
        </p:nvCxnSpPr>
        <p:spPr>
          <a:xfrm>
            <a:off x="3858803" y="3565414"/>
            <a:ext cx="1097806" cy="16696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734BAA8-B356-FFCE-6FA2-EBAFD969EA15}"/>
              </a:ext>
            </a:extLst>
          </p:cNvPr>
          <p:cNvSpPr txBox="1"/>
          <p:nvPr/>
        </p:nvSpPr>
        <p:spPr>
          <a:xfrm>
            <a:off x="4682805" y="3317855"/>
            <a:ext cx="851515" cy="369332"/>
          </a:xfrm>
          <a:prstGeom prst="rect">
            <a:avLst/>
          </a:prstGeom>
          <a:noFill/>
        </p:spPr>
        <p:txBody>
          <a:bodyPr wrap="none" rtlCol="0">
            <a:spAutoFit/>
          </a:bodyPr>
          <a:lstStyle/>
          <a:p>
            <a:r>
              <a:rPr lang="en-US" dirty="0"/>
              <a:t>COPD</a:t>
            </a:r>
          </a:p>
        </p:txBody>
      </p:sp>
      <p:cxnSp>
        <p:nvCxnSpPr>
          <p:cNvPr id="30" name="Straight Arrow Connector 29">
            <a:extLst>
              <a:ext uri="{FF2B5EF4-FFF2-40B4-BE49-F238E27FC236}">
                <a16:creationId xmlns:a16="http://schemas.microsoft.com/office/drawing/2014/main" id="{E728DBEC-4545-4008-E64E-C25C633C19FF}"/>
              </a:ext>
            </a:extLst>
          </p:cNvPr>
          <p:cNvCxnSpPr>
            <a:cxnSpLocks/>
          </p:cNvCxnSpPr>
          <p:nvPr/>
        </p:nvCxnSpPr>
        <p:spPr>
          <a:xfrm>
            <a:off x="3824513" y="3565414"/>
            <a:ext cx="299642" cy="119575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16EB7E8-1C0C-5A56-AA9E-63EAA0408E78}"/>
              </a:ext>
            </a:extLst>
          </p:cNvPr>
          <p:cNvSpPr txBox="1"/>
          <p:nvPr/>
        </p:nvSpPr>
        <p:spPr>
          <a:xfrm>
            <a:off x="2697396" y="4377862"/>
            <a:ext cx="1479892" cy="646331"/>
          </a:xfrm>
          <a:prstGeom prst="rect">
            <a:avLst/>
          </a:prstGeom>
          <a:noFill/>
        </p:spPr>
        <p:txBody>
          <a:bodyPr wrap="none" rtlCol="0">
            <a:spAutoFit/>
          </a:bodyPr>
          <a:lstStyle/>
          <a:p>
            <a:r>
              <a:rPr lang="en-US" dirty="0"/>
              <a:t>Autoimmune</a:t>
            </a:r>
          </a:p>
          <a:p>
            <a:r>
              <a:rPr lang="en-US" dirty="0"/>
              <a:t>disease</a:t>
            </a:r>
          </a:p>
        </p:txBody>
      </p:sp>
      <p:cxnSp>
        <p:nvCxnSpPr>
          <p:cNvPr id="33" name="Straight Arrow Connector 32">
            <a:extLst>
              <a:ext uri="{FF2B5EF4-FFF2-40B4-BE49-F238E27FC236}">
                <a16:creationId xmlns:a16="http://schemas.microsoft.com/office/drawing/2014/main" id="{5C6A1A4F-3466-B0C0-C08D-B9D09315CE64}"/>
              </a:ext>
            </a:extLst>
          </p:cNvPr>
          <p:cNvCxnSpPr>
            <a:cxnSpLocks/>
          </p:cNvCxnSpPr>
          <p:nvPr/>
        </p:nvCxnSpPr>
        <p:spPr>
          <a:xfrm>
            <a:off x="3824512" y="3510821"/>
            <a:ext cx="1239630" cy="1668133"/>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E64285E-F883-36B8-2D87-0F2E23A2C60C}"/>
              </a:ext>
            </a:extLst>
          </p:cNvPr>
          <p:cNvSpPr txBox="1"/>
          <p:nvPr/>
        </p:nvSpPr>
        <p:spPr>
          <a:xfrm>
            <a:off x="4479559" y="5186680"/>
            <a:ext cx="928459" cy="369332"/>
          </a:xfrm>
          <a:prstGeom prst="rect">
            <a:avLst/>
          </a:prstGeom>
          <a:noFill/>
        </p:spPr>
        <p:txBody>
          <a:bodyPr wrap="none" rtlCol="0">
            <a:spAutoFit/>
          </a:bodyPr>
          <a:lstStyle/>
          <a:p>
            <a:r>
              <a:rPr lang="en-US" dirty="0"/>
              <a:t>Cancer</a:t>
            </a:r>
          </a:p>
        </p:txBody>
      </p:sp>
      <p:cxnSp>
        <p:nvCxnSpPr>
          <p:cNvPr id="41" name="Straight Connector 40">
            <a:extLst>
              <a:ext uri="{FF2B5EF4-FFF2-40B4-BE49-F238E27FC236}">
                <a16:creationId xmlns:a16="http://schemas.microsoft.com/office/drawing/2014/main" id="{C41FEB73-FE86-7941-9DE2-3B6A4014F46D}"/>
              </a:ext>
            </a:extLst>
          </p:cNvPr>
          <p:cNvCxnSpPr/>
          <p:nvPr/>
        </p:nvCxnSpPr>
        <p:spPr>
          <a:xfrm>
            <a:off x="4943788" y="3732378"/>
            <a:ext cx="0" cy="24186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DE5077-7E6F-3E92-7EAB-837A8CAEED6A}"/>
              </a:ext>
            </a:extLst>
          </p:cNvPr>
          <p:cNvCxnSpPr>
            <a:cxnSpLocks/>
          </p:cNvCxnSpPr>
          <p:nvPr/>
        </p:nvCxnSpPr>
        <p:spPr>
          <a:xfrm flipH="1" flipV="1">
            <a:off x="3858803" y="3565414"/>
            <a:ext cx="1084985" cy="408825"/>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3333CC-0AA3-5FAF-EA16-DC072F979AA7}"/>
              </a:ext>
            </a:extLst>
          </p:cNvPr>
          <p:cNvCxnSpPr>
            <a:cxnSpLocks/>
          </p:cNvCxnSpPr>
          <p:nvPr/>
        </p:nvCxnSpPr>
        <p:spPr>
          <a:xfrm>
            <a:off x="6044449" y="2879309"/>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592993F-FED1-5734-0260-14C0125A4868}"/>
              </a:ext>
            </a:extLst>
          </p:cNvPr>
          <p:cNvCxnSpPr>
            <a:cxnSpLocks/>
          </p:cNvCxnSpPr>
          <p:nvPr/>
        </p:nvCxnSpPr>
        <p:spPr>
          <a:xfrm flipH="1" flipV="1">
            <a:off x="3865213" y="3573140"/>
            <a:ext cx="2159739" cy="39488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1C7871-9A87-918F-2260-CE2F24CC6955}"/>
              </a:ext>
            </a:extLst>
          </p:cNvPr>
          <p:cNvCxnSpPr>
            <a:cxnSpLocks/>
          </p:cNvCxnSpPr>
          <p:nvPr/>
        </p:nvCxnSpPr>
        <p:spPr>
          <a:xfrm flipH="1" flipV="1">
            <a:off x="3860231" y="3600885"/>
            <a:ext cx="1210321" cy="264666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0014C1-34CA-CCC4-6D50-7C8B45DD11F2}"/>
              </a:ext>
            </a:extLst>
          </p:cNvPr>
          <p:cNvCxnSpPr>
            <a:cxnSpLocks/>
          </p:cNvCxnSpPr>
          <p:nvPr/>
        </p:nvCxnSpPr>
        <p:spPr>
          <a:xfrm>
            <a:off x="5061651" y="5152624"/>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8ADFA98-CCD4-289A-C204-9A30F9F0F0B7}"/>
              </a:ext>
            </a:extLst>
          </p:cNvPr>
          <p:cNvCxnSpPr>
            <a:cxnSpLocks/>
          </p:cNvCxnSpPr>
          <p:nvPr/>
        </p:nvCxnSpPr>
        <p:spPr>
          <a:xfrm>
            <a:off x="4113038" y="4761168"/>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B892B2A-030F-1B33-A453-B7E705AB0386}"/>
              </a:ext>
            </a:extLst>
          </p:cNvPr>
          <p:cNvCxnSpPr>
            <a:cxnSpLocks/>
          </p:cNvCxnSpPr>
          <p:nvPr/>
        </p:nvCxnSpPr>
        <p:spPr>
          <a:xfrm flipH="1" flipV="1">
            <a:off x="3826787" y="3576879"/>
            <a:ext cx="297368" cy="227921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6577CCF-A92E-C76B-62F1-DF1013B2F994}"/>
              </a:ext>
            </a:extLst>
          </p:cNvPr>
          <p:cNvCxnSpPr/>
          <p:nvPr/>
        </p:nvCxnSpPr>
        <p:spPr>
          <a:xfrm>
            <a:off x="7659757" y="2125485"/>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807F960-44E3-88A3-207B-1E4D1ED72088}"/>
              </a:ext>
            </a:extLst>
          </p:cNvPr>
          <p:cNvCxnSpPr>
            <a:cxnSpLocks/>
          </p:cNvCxnSpPr>
          <p:nvPr/>
        </p:nvCxnSpPr>
        <p:spPr>
          <a:xfrm flipH="1">
            <a:off x="7659757" y="2345473"/>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B0718BC-DCE8-833A-8838-C882593F752B}"/>
              </a:ext>
            </a:extLst>
          </p:cNvPr>
          <p:cNvCxnSpPr/>
          <p:nvPr/>
        </p:nvCxnSpPr>
        <p:spPr>
          <a:xfrm>
            <a:off x="7785653" y="4345224"/>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8EE2119-3FBB-AE30-3537-5A13A4EC85F4}"/>
              </a:ext>
            </a:extLst>
          </p:cNvPr>
          <p:cNvCxnSpPr>
            <a:cxnSpLocks/>
          </p:cNvCxnSpPr>
          <p:nvPr/>
        </p:nvCxnSpPr>
        <p:spPr>
          <a:xfrm flipH="1">
            <a:off x="7785653" y="4565212"/>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25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7D66C-08E3-6E93-9B45-C1CD225FEF0D}"/>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50391F02-54EC-0742-4A8E-C04943B4980F}"/>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B2835D22-9B14-B714-88F9-724CE14AB388}"/>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46BE5AF-C60E-32B8-AC90-5868DDB3877F}"/>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F4EC9DA7-40FB-F997-5ADD-350F54B238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1" name="Graphic 20" descr="Brain outline">
            <a:extLst>
              <a:ext uri="{FF2B5EF4-FFF2-40B4-BE49-F238E27FC236}">
                <a16:creationId xmlns:a16="http://schemas.microsoft.com/office/drawing/2014/main" id="{FFED72E5-8083-4CB9-BED8-F7C57FBA4E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25" name="Graphic 24" descr="Table setting outline">
            <a:extLst>
              <a:ext uri="{FF2B5EF4-FFF2-40B4-BE49-F238E27FC236}">
                <a16:creationId xmlns:a16="http://schemas.microsoft.com/office/drawing/2014/main" id="{DE2B6218-956B-4118-D1E1-AEFEE9C414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3D03BBC1-7819-5E2D-0EFC-321B50A61CCD}"/>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7" name="TextBox 26">
            <a:extLst>
              <a:ext uri="{FF2B5EF4-FFF2-40B4-BE49-F238E27FC236}">
                <a16:creationId xmlns:a16="http://schemas.microsoft.com/office/drawing/2014/main" id="{C7A879DD-D087-4B56-0517-F9BB5D96B7CD}"/>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28" name="TextBox 27">
            <a:extLst>
              <a:ext uri="{FF2B5EF4-FFF2-40B4-BE49-F238E27FC236}">
                <a16:creationId xmlns:a16="http://schemas.microsoft.com/office/drawing/2014/main" id="{3BCE59A5-51D4-C16A-E871-AB7E3E27E099}"/>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sp>
        <p:nvSpPr>
          <p:cNvPr id="3" name="TextBox 2">
            <a:extLst>
              <a:ext uri="{FF2B5EF4-FFF2-40B4-BE49-F238E27FC236}">
                <a16:creationId xmlns:a16="http://schemas.microsoft.com/office/drawing/2014/main" id="{88B87F73-F9CB-9387-3B18-50CC059DD65C}"/>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A75A4EAF-5372-30B5-6608-255B2982F8E9}"/>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35C16E5F-8A23-86B8-5662-2562FFFB4CBA}"/>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
        <p:nvSpPr>
          <p:cNvPr id="10" name="TextBox 9">
            <a:extLst>
              <a:ext uri="{FF2B5EF4-FFF2-40B4-BE49-F238E27FC236}">
                <a16:creationId xmlns:a16="http://schemas.microsoft.com/office/drawing/2014/main" id="{30F6C03A-0237-754C-3452-8DB232446547}"/>
              </a:ext>
            </a:extLst>
          </p:cNvPr>
          <p:cNvSpPr txBox="1"/>
          <p:nvPr/>
        </p:nvSpPr>
        <p:spPr>
          <a:xfrm>
            <a:off x="8731215" y="1949526"/>
            <a:ext cx="1704313" cy="523220"/>
          </a:xfrm>
          <a:prstGeom prst="rect">
            <a:avLst/>
          </a:prstGeom>
          <a:noFill/>
        </p:spPr>
        <p:txBody>
          <a:bodyPr wrap="none" rtlCol="0">
            <a:spAutoFit/>
          </a:bodyPr>
          <a:lstStyle/>
          <a:p>
            <a:r>
              <a:rPr lang="en-US" sz="2800" b="1" dirty="0">
                <a:solidFill>
                  <a:srgbClr val="00B050"/>
                </a:solidFill>
              </a:rPr>
              <a:t>Genetics</a:t>
            </a:r>
          </a:p>
        </p:txBody>
      </p:sp>
      <p:sp>
        <p:nvSpPr>
          <p:cNvPr id="11" name="TextBox 10">
            <a:extLst>
              <a:ext uri="{FF2B5EF4-FFF2-40B4-BE49-F238E27FC236}">
                <a16:creationId xmlns:a16="http://schemas.microsoft.com/office/drawing/2014/main" id="{A894734F-02AB-E11C-E40E-B9733A2D13AF}"/>
              </a:ext>
            </a:extLst>
          </p:cNvPr>
          <p:cNvSpPr txBox="1"/>
          <p:nvPr/>
        </p:nvSpPr>
        <p:spPr>
          <a:xfrm>
            <a:off x="8731215" y="4197156"/>
            <a:ext cx="2380780" cy="523220"/>
          </a:xfrm>
          <a:prstGeom prst="rect">
            <a:avLst/>
          </a:prstGeom>
          <a:noFill/>
        </p:spPr>
        <p:txBody>
          <a:bodyPr wrap="none" rtlCol="0">
            <a:spAutoFit/>
          </a:bodyPr>
          <a:lstStyle/>
          <a:p>
            <a:r>
              <a:rPr lang="en-US" sz="2800" b="1" dirty="0">
                <a:solidFill>
                  <a:srgbClr val="5ABFFF"/>
                </a:solidFill>
              </a:rPr>
              <a:t>Environment</a:t>
            </a:r>
          </a:p>
        </p:txBody>
      </p:sp>
      <p:cxnSp>
        <p:nvCxnSpPr>
          <p:cNvPr id="13" name="Straight Arrow Connector 12">
            <a:extLst>
              <a:ext uri="{FF2B5EF4-FFF2-40B4-BE49-F238E27FC236}">
                <a16:creationId xmlns:a16="http://schemas.microsoft.com/office/drawing/2014/main" id="{9F14C513-03BB-D204-4ED7-63E049DC9858}"/>
              </a:ext>
            </a:extLst>
          </p:cNvPr>
          <p:cNvCxnSpPr>
            <a:cxnSpLocks/>
          </p:cNvCxnSpPr>
          <p:nvPr/>
        </p:nvCxnSpPr>
        <p:spPr>
          <a:xfrm flipV="1">
            <a:off x="3858803" y="2876954"/>
            <a:ext cx="2195612" cy="688460"/>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C27E3B-7AD4-859E-0A71-15C6B29DF9E9}"/>
              </a:ext>
            </a:extLst>
          </p:cNvPr>
          <p:cNvSpPr txBox="1"/>
          <p:nvPr/>
        </p:nvSpPr>
        <p:spPr>
          <a:xfrm>
            <a:off x="5544782" y="2446242"/>
            <a:ext cx="1441485" cy="369332"/>
          </a:xfrm>
          <a:prstGeom prst="rect">
            <a:avLst/>
          </a:prstGeom>
          <a:noFill/>
        </p:spPr>
        <p:txBody>
          <a:bodyPr wrap="none" rtlCol="0">
            <a:spAutoFit/>
          </a:bodyPr>
          <a:lstStyle/>
          <a:p>
            <a:r>
              <a:rPr lang="en-US" dirty="0"/>
              <a:t>Heart Attack</a:t>
            </a:r>
          </a:p>
        </p:txBody>
      </p:sp>
      <p:cxnSp>
        <p:nvCxnSpPr>
          <p:cNvPr id="23" name="Straight Arrow Connector 22">
            <a:extLst>
              <a:ext uri="{FF2B5EF4-FFF2-40B4-BE49-F238E27FC236}">
                <a16:creationId xmlns:a16="http://schemas.microsoft.com/office/drawing/2014/main" id="{75E8A4F0-DBBA-9699-1EA3-7D2D8EA597B9}"/>
              </a:ext>
            </a:extLst>
          </p:cNvPr>
          <p:cNvCxnSpPr>
            <a:cxnSpLocks/>
          </p:cNvCxnSpPr>
          <p:nvPr/>
        </p:nvCxnSpPr>
        <p:spPr>
          <a:xfrm>
            <a:off x="3858803" y="3565414"/>
            <a:ext cx="1097806" cy="16696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EE64825-8D34-E31F-E715-0E9EDEF29F32}"/>
              </a:ext>
            </a:extLst>
          </p:cNvPr>
          <p:cNvSpPr txBox="1"/>
          <p:nvPr/>
        </p:nvSpPr>
        <p:spPr>
          <a:xfrm>
            <a:off x="4682805" y="3317855"/>
            <a:ext cx="851515" cy="369332"/>
          </a:xfrm>
          <a:prstGeom prst="rect">
            <a:avLst/>
          </a:prstGeom>
          <a:noFill/>
        </p:spPr>
        <p:txBody>
          <a:bodyPr wrap="none" rtlCol="0">
            <a:spAutoFit/>
          </a:bodyPr>
          <a:lstStyle/>
          <a:p>
            <a:r>
              <a:rPr lang="en-US" dirty="0"/>
              <a:t>COPD</a:t>
            </a:r>
          </a:p>
        </p:txBody>
      </p:sp>
      <p:cxnSp>
        <p:nvCxnSpPr>
          <p:cNvPr id="30" name="Straight Arrow Connector 29">
            <a:extLst>
              <a:ext uri="{FF2B5EF4-FFF2-40B4-BE49-F238E27FC236}">
                <a16:creationId xmlns:a16="http://schemas.microsoft.com/office/drawing/2014/main" id="{7C5F0BE9-597E-A324-15DC-0D65EACA99E8}"/>
              </a:ext>
            </a:extLst>
          </p:cNvPr>
          <p:cNvCxnSpPr>
            <a:cxnSpLocks/>
          </p:cNvCxnSpPr>
          <p:nvPr/>
        </p:nvCxnSpPr>
        <p:spPr>
          <a:xfrm>
            <a:off x="3824513" y="3565414"/>
            <a:ext cx="299642" cy="119575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A14F86-A5B6-2ABC-A196-408292A4B4AD}"/>
              </a:ext>
            </a:extLst>
          </p:cNvPr>
          <p:cNvSpPr txBox="1"/>
          <p:nvPr/>
        </p:nvSpPr>
        <p:spPr>
          <a:xfrm>
            <a:off x="2697396" y="4377862"/>
            <a:ext cx="1479892" cy="646331"/>
          </a:xfrm>
          <a:prstGeom prst="rect">
            <a:avLst/>
          </a:prstGeom>
          <a:noFill/>
        </p:spPr>
        <p:txBody>
          <a:bodyPr wrap="none" rtlCol="0">
            <a:spAutoFit/>
          </a:bodyPr>
          <a:lstStyle/>
          <a:p>
            <a:r>
              <a:rPr lang="en-US" dirty="0"/>
              <a:t>Autoimmune</a:t>
            </a:r>
          </a:p>
          <a:p>
            <a:r>
              <a:rPr lang="en-US" dirty="0"/>
              <a:t>disease</a:t>
            </a:r>
          </a:p>
        </p:txBody>
      </p:sp>
      <p:cxnSp>
        <p:nvCxnSpPr>
          <p:cNvPr id="33" name="Straight Arrow Connector 32">
            <a:extLst>
              <a:ext uri="{FF2B5EF4-FFF2-40B4-BE49-F238E27FC236}">
                <a16:creationId xmlns:a16="http://schemas.microsoft.com/office/drawing/2014/main" id="{D959D1FA-578C-66D8-0232-ACFD87919BE7}"/>
              </a:ext>
            </a:extLst>
          </p:cNvPr>
          <p:cNvCxnSpPr>
            <a:cxnSpLocks/>
          </p:cNvCxnSpPr>
          <p:nvPr/>
        </p:nvCxnSpPr>
        <p:spPr>
          <a:xfrm>
            <a:off x="3824512" y="3510821"/>
            <a:ext cx="1239630" cy="1668133"/>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9D2509F-4180-51C7-088E-14ACBAE03C7D}"/>
              </a:ext>
            </a:extLst>
          </p:cNvPr>
          <p:cNvSpPr txBox="1"/>
          <p:nvPr/>
        </p:nvSpPr>
        <p:spPr>
          <a:xfrm>
            <a:off x="4479559" y="5186680"/>
            <a:ext cx="928459" cy="369332"/>
          </a:xfrm>
          <a:prstGeom prst="rect">
            <a:avLst/>
          </a:prstGeom>
          <a:noFill/>
        </p:spPr>
        <p:txBody>
          <a:bodyPr wrap="none" rtlCol="0">
            <a:spAutoFit/>
          </a:bodyPr>
          <a:lstStyle/>
          <a:p>
            <a:r>
              <a:rPr lang="en-US" dirty="0"/>
              <a:t>Cancer</a:t>
            </a:r>
          </a:p>
        </p:txBody>
      </p:sp>
      <p:cxnSp>
        <p:nvCxnSpPr>
          <p:cNvPr id="36" name="Straight Arrow Connector 35">
            <a:extLst>
              <a:ext uri="{FF2B5EF4-FFF2-40B4-BE49-F238E27FC236}">
                <a16:creationId xmlns:a16="http://schemas.microsoft.com/office/drawing/2014/main" id="{2854AA3B-1E39-7FE5-C291-AE3E7F8C381A}"/>
              </a:ext>
            </a:extLst>
          </p:cNvPr>
          <p:cNvCxnSpPr>
            <a:cxnSpLocks/>
          </p:cNvCxnSpPr>
          <p:nvPr/>
        </p:nvCxnSpPr>
        <p:spPr>
          <a:xfrm flipH="1">
            <a:off x="2431110" y="3554025"/>
            <a:ext cx="1427691" cy="485829"/>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D370491-F464-89CD-F8A8-77D44E3FC144}"/>
              </a:ext>
            </a:extLst>
          </p:cNvPr>
          <p:cNvSpPr txBox="1"/>
          <p:nvPr/>
        </p:nvSpPr>
        <p:spPr>
          <a:xfrm>
            <a:off x="865529" y="3625817"/>
            <a:ext cx="2159566" cy="369332"/>
          </a:xfrm>
          <a:prstGeom prst="rect">
            <a:avLst/>
          </a:prstGeom>
          <a:noFill/>
        </p:spPr>
        <p:txBody>
          <a:bodyPr wrap="none" rtlCol="0">
            <a:spAutoFit/>
          </a:bodyPr>
          <a:lstStyle/>
          <a:p>
            <a:r>
              <a:rPr lang="en-US" dirty="0"/>
              <a:t>Neurodegeneration</a:t>
            </a:r>
          </a:p>
        </p:txBody>
      </p:sp>
      <p:cxnSp>
        <p:nvCxnSpPr>
          <p:cNvPr id="41" name="Straight Connector 40">
            <a:extLst>
              <a:ext uri="{FF2B5EF4-FFF2-40B4-BE49-F238E27FC236}">
                <a16:creationId xmlns:a16="http://schemas.microsoft.com/office/drawing/2014/main" id="{CB2DA60E-76EC-57C7-08C1-498B6BD3BA33}"/>
              </a:ext>
            </a:extLst>
          </p:cNvPr>
          <p:cNvCxnSpPr/>
          <p:nvPr/>
        </p:nvCxnSpPr>
        <p:spPr>
          <a:xfrm>
            <a:off x="4943788" y="3732378"/>
            <a:ext cx="0" cy="24186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0FB0385-0342-778F-C01C-6303337BBCBD}"/>
              </a:ext>
            </a:extLst>
          </p:cNvPr>
          <p:cNvCxnSpPr>
            <a:cxnSpLocks/>
          </p:cNvCxnSpPr>
          <p:nvPr/>
        </p:nvCxnSpPr>
        <p:spPr>
          <a:xfrm flipH="1" flipV="1">
            <a:off x="3858803" y="3565414"/>
            <a:ext cx="1084985" cy="408825"/>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D7FB05C-B877-8E10-EA91-01CBD8056AB8}"/>
              </a:ext>
            </a:extLst>
          </p:cNvPr>
          <p:cNvCxnSpPr>
            <a:cxnSpLocks/>
          </p:cNvCxnSpPr>
          <p:nvPr/>
        </p:nvCxnSpPr>
        <p:spPr>
          <a:xfrm>
            <a:off x="6044449" y="2879309"/>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F44590-FC85-0B79-9120-D42110F5BDC5}"/>
              </a:ext>
            </a:extLst>
          </p:cNvPr>
          <p:cNvCxnSpPr>
            <a:cxnSpLocks/>
          </p:cNvCxnSpPr>
          <p:nvPr/>
        </p:nvCxnSpPr>
        <p:spPr>
          <a:xfrm flipH="1" flipV="1">
            <a:off x="3865213" y="3573140"/>
            <a:ext cx="2159739" cy="39488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A0F710D-4727-ECC8-7C9E-A63EDC704E52}"/>
              </a:ext>
            </a:extLst>
          </p:cNvPr>
          <p:cNvCxnSpPr>
            <a:cxnSpLocks/>
          </p:cNvCxnSpPr>
          <p:nvPr/>
        </p:nvCxnSpPr>
        <p:spPr>
          <a:xfrm flipH="1" flipV="1">
            <a:off x="3860231" y="3600885"/>
            <a:ext cx="1210321" cy="264666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BFF4F4-8116-7750-19EB-311DC3A91527}"/>
              </a:ext>
            </a:extLst>
          </p:cNvPr>
          <p:cNvCxnSpPr>
            <a:cxnSpLocks/>
          </p:cNvCxnSpPr>
          <p:nvPr/>
        </p:nvCxnSpPr>
        <p:spPr>
          <a:xfrm>
            <a:off x="5061651" y="5152624"/>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683D375-FD2B-B7B8-4639-005D569B4931}"/>
              </a:ext>
            </a:extLst>
          </p:cNvPr>
          <p:cNvCxnSpPr>
            <a:cxnSpLocks/>
          </p:cNvCxnSpPr>
          <p:nvPr/>
        </p:nvCxnSpPr>
        <p:spPr>
          <a:xfrm>
            <a:off x="4113038" y="4761168"/>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3B9909-B8BA-7603-9416-C6EA6CBF8F2A}"/>
              </a:ext>
            </a:extLst>
          </p:cNvPr>
          <p:cNvCxnSpPr>
            <a:cxnSpLocks/>
          </p:cNvCxnSpPr>
          <p:nvPr/>
        </p:nvCxnSpPr>
        <p:spPr>
          <a:xfrm flipH="1" flipV="1">
            <a:off x="3826787" y="3576879"/>
            <a:ext cx="297368" cy="227921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BA15A1D-E87B-2B08-1217-D604D57962FF}"/>
              </a:ext>
            </a:extLst>
          </p:cNvPr>
          <p:cNvCxnSpPr>
            <a:cxnSpLocks/>
          </p:cNvCxnSpPr>
          <p:nvPr/>
        </p:nvCxnSpPr>
        <p:spPr>
          <a:xfrm>
            <a:off x="2436891" y="4053527"/>
            <a:ext cx="2492" cy="266248"/>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D5546A-C309-9EA9-D7B5-5885F53BEE38}"/>
              </a:ext>
            </a:extLst>
          </p:cNvPr>
          <p:cNvCxnSpPr>
            <a:cxnSpLocks/>
          </p:cNvCxnSpPr>
          <p:nvPr/>
        </p:nvCxnSpPr>
        <p:spPr>
          <a:xfrm flipH="1">
            <a:off x="2430481" y="3565414"/>
            <a:ext cx="1408825" cy="75436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EE6F59-0A4F-B6BF-92B6-B04431F3ABC2}"/>
              </a:ext>
            </a:extLst>
          </p:cNvPr>
          <p:cNvCxnSpPr/>
          <p:nvPr/>
        </p:nvCxnSpPr>
        <p:spPr>
          <a:xfrm>
            <a:off x="7659757" y="2125485"/>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7D43D81-EC2B-2D69-F37F-AB67B54E6C5C}"/>
              </a:ext>
            </a:extLst>
          </p:cNvPr>
          <p:cNvCxnSpPr>
            <a:cxnSpLocks/>
          </p:cNvCxnSpPr>
          <p:nvPr/>
        </p:nvCxnSpPr>
        <p:spPr>
          <a:xfrm flipH="1">
            <a:off x="7659757" y="2345473"/>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D0ED058-EC1E-D5F7-705A-2C81D0000A0B}"/>
              </a:ext>
            </a:extLst>
          </p:cNvPr>
          <p:cNvCxnSpPr/>
          <p:nvPr/>
        </p:nvCxnSpPr>
        <p:spPr>
          <a:xfrm>
            <a:off x="7785653" y="4345224"/>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02A2B64-36A2-7AA7-2355-503E93D60BD8}"/>
              </a:ext>
            </a:extLst>
          </p:cNvPr>
          <p:cNvCxnSpPr>
            <a:cxnSpLocks/>
          </p:cNvCxnSpPr>
          <p:nvPr/>
        </p:nvCxnSpPr>
        <p:spPr>
          <a:xfrm flipH="1">
            <a:off x="7785653" y="4565212"/>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092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8F101-D96E-C898-22B4-D0889D2CBDE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C88040-8291-67B9-D35D-F8F49C0C42BF}"/>
              </a:ext>
            </a:extLst>
          </p:cNvPr>
          <p:cNvSpPr txBox="1"/>
          <p:nvPr/>
        </p:nvSpPr>
        <p:spPr>
          <a:xfrm>
            <a:off x="-1127836" y="1131892"/>
            <a:ext cx="1005403" cy="1200329"/>
          </a:xfrm>
          <a:prstGeom prst="rect">
            <a:avLst/>
          </a:prstGeom>
          <a:noFill/>
        </p:spPr>
        <p:txBody>
          <a:bodyPr wrap="none" rtlCol="0">
            <a:spAutoFit/>
          </a:bodyPr>
          <a:lstStyle/>
          <a:p>
            <a:r>
              <a:rPr lang="en-US" dirty="0"/>
              <a:t>Lung</a:t>
            </a:r>
          </a:p>
          <a:p>
            <a:r>
              <a:rPr lang="en-US" dirty="0"/>
              <a:t>Liver</a:t>
            </a:r>
          </a:p>
          <a:p>
            <a:r>
              <a:rPr lang="en-US" dirty="0"/>
              <a:t>Kidneys</a:t>
            </a:r>
            <a:br>
              <a:rPr lang="en-US" dirty="0"/>
            </a:br>
            <a:endParaRPr lang="en-US" dirty="0"/>
          </a:p>
        </p:txBody>
      </p:sp>
      <p:sp>
        <p:nvSpPr>
          <p:cNvPr id="5" name="TextBox 4">
            <a:extLst>
              <a:ext uri="{FF2B5EF4-FFF2-40B4-BE49-F238E27FC236}">
                <a16:creationId xmlns:a16="http://schemas.microsoft.com/office/drawing/2014/main" id="{E0BD2CD3-CD80-A6AF-D247-111665C3E972}"/>
              </a:ext>
            </a:extLst>
          </p:cNvPr>
          <p:cNvSpPr txBox="1"/>
          <p:nvPr/>
        </p:nvSpPr>
        <p:spPr>
          <a:xfrm>
            <a:off x="-1741502" y="2112233"/>
            <a:ext cx="928459" cy="369332"/>
          </a:xfrm>
          <a:prstGeom prst="rect">
            <a:avLst/>
          </a:prstGeom>
          <a:noFill/>
        </p:spPr>
        <p:txBody>
          <a:bodyPr wrap="none" rtlCol="0">
            <a:spAutoFit/>
          </a:bodyPr>
          <a:lstStyle/>
          <a:p>
            <a:r>
              <a:rPr lang="en-US" dirty="0"/>
              <a:t>Cancer</a:t>
            </a:r>
          </a:p>
        </p:txBody>
      </p:sp>
      <p:sp>
        <p:nvSpPr>
          <p:cNvPr id="7" name="TextBox 6">
            <a:extLst>
              <a:ext uri="{FF2B5EF4-FFF2-40B4-BE49-F238E27FC236}">
                <a16:creationId xmlns:a16="http://schemas.microsoft.com/office/drawing/2014/main" id="{25974AFD-114B-997F-C3BA-313826E7483C}"/>
              </a:ext>
            </a:extLst>
          </p:cNvPr>
          <p:cNvSpPr txBox="1"/>
          <p:nvPr/>
        </p:nvSpPr>
        <p:spPr>
          <a:xfrm>
            <a:off x="-813043" y="2630908"/>
            <a:ext cx="813043" cy="369332"/>
          </a:xfrm>
          <a:prstGeom prst="rect">
            <a:avLst/>
          </a:prstGeom>
          <a:noFill/>
        </p:spPr>
        <p:txBody>
          <a:bodyPr wrap="none" rtlCol="0">
            <a:spAutoFit/>
          </a:bodyPr>
          <a:lstStyle/>
          <a:p>
            <a:r>
              <a:rPr lang="en-US" dirty="0"/>
              <a:t>Frailty</a:t>
            </a:r>
          </a:p>
        </p:txBody>
      </p:sp>
      <p:sp>
        <p:nvSpPr>
          <p:cNvPr id="10" name="TextBox 9">
            <a:extLst>
              <a:ext uri="{FF2B5EF4-FFF2-40B4-BE49-F238E27FC236}">
                <a16:creationId xmlns:a16="http://schemas.microsoft.com/office/drawing/2014/main" id="{D32BC8F9-C8B5-2F12-3343-D838763F9DDA}"/>
              </a:ext>
            </a:extLst>
          </p:cNvPr>
          <p:cNvSpPr txBox="1"/>
          <p:nvPr/>
        </p:nvSpPr>
        <p:spPr>
          <a:xfrm>
            <a:off x="8731215" y="1949526"/>
            <a:ext cx="1704313" cy="523220"/>
          </a:xfrm>
          <a:prstGeom prst="rect">
            <a:avLst/>
          </a:prstGeom>
          <a:noFill/>
        </p:spPr>
        <p:txBody>
          <a:bodyPr wrap="none" rtlCol="0">
            <a:spAutoFit/>
          </a:bodyPr>
          <a:lstStyle/>
          <a:p>
            <a:r>
              <a:rPr lang="en-US" sz="2800" b="1" dirty="0">
                <a:solidFill>
                  <a:srgbClr val="00B050"/>
                </a:solidFill>
              </a:rPr>
              <a:t>Genetics</a:t>
            </a:r>
          </a:p>
        </p:txBody>
      </p:sp>
      <p:sp>
        <p:nvSpPr>
          <p:cNvPr id="11" name="TextBox 10">
            <a:extLst>
              <a:ext uri="{FF2B5EF4-FFF2-40B4-BE49-F238E27FC236}">
                <a16:creationId xmlns:a16="http://schemas.microsoft.com/office/drawing/2014/main" id="{0F0C95EA-C8BF-B30C-A65B-C276F343CA48}"/>
              </a:ext>
            </a:extLst>
          </p:cNvPr>
          <p:cNvSpPr txBox="1"/>
          <p:nvPr/>
        </p:nvSpPr>
        <p:spPr>
          <a:xfrm>
            <a:off x="8731215" y="4197156"/>
            <a:ext cx="2380780" cy="523220"/>
          </a:xfrm>
          <a:prstGeom prst="rect">
            <a:avLst/>
          </a:prstGeom>
          <a:noFill/>
        </p:spPr>
        <p:txBody>
          <a:bodyPr wrap="none" rtlCol="0">
            <a:spAutoFit/>
          </a:bodyPr>
          <a:lstStyle/>
          <a:p>
            <a:r>
              <a:rPr lang="en-US" sz="2800" b="1" dirty="0">
                <a:solidFill>
                  <a:srgbClr val="5ABFFF"/>
                </a:solidFill>
              </a:rPr>
              <a:t>Environment</a:t>
            </a:r>
          </a:p>
        </p:txBody>
      </p:sp>
      <p:grpSp>
        <p:nvGrpSpPr>
          <p:cNvPr id="8" name="Group 7">
            <a:extLst>
              <a:ext uri="{FF2B5EF4-FFF2-40B4-BE49-F238E27FC236}">
                <a16:creationId xmlns:a16="http://schemas.microsoft.com/office/drawing/2014/main" id="{37BF13DC-F2ED-BF66-41ED-E7EEAC8EFB07}"/>
              </a:ext>
            </a:extLst>
          </p:cNvPr>
          <p:cNvGrpSpPr/>
          <p:nvPr/>
        </p:nvGrpSpPr>
        <p:grpSpPr>
          <a:xfrm>
            <a:off x="865529" y="681537"/>
            <a:ext cx="6418055" cy="5723923"/>
            <a:chOff x="865529" y="681537"/>
            <a:chExt cx="6418055" cy="5723923"/>
          </a:xfrm>
        </p:grpSpPr>
        <p:cxnSp>
          <p:nvCxnSpPr>
            <p:cNvPr id="4" name="Straight Arrow Connector 3">
              <a:extLst>
                <a:ext uri="{FF2B5EF4-FFF2-40B4-BE49-F238E27FC236}">
                  <a16:creationId xmlns:a16="http://schemas.microsoft.com/office/drawing/2014/main" id="{61116C36-459E-A363-3FF6-BA47D9E2E355}"/>
                </a:ext>
              </a:extLst>
            </p:cNvPr>
            <p:cNvCxnSpPr/>
            <p:nvPr/>
          </p:nvCxnSpPr>
          <p:spPr>
            <a:xfrm flipV="1">
              <a:off x="3839307" y="1138737"/>
              <a:ext cx="0" cy="242667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271D983E-6750-D4AE-937B-01C9EE6F8757}"/>
                </a:ext>
              </a:extLst>
            </p:cNvPr>
            <p:cNvCxnSpPr>
              <a:cxnSpLocks/>
            </p:cNvCxnSpPr>
            <p:nvPr/>
          </p:nvCxnSpPr>
          <p:spPr>
            <a:xfrm flipH="1">
              <a:off x="2186354" y="3565414"/>
              <a:ext cx="165295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1B92601-148E-5FED-70D5-01E56820FF14}"/>
                </a:ext>
              </a:extLst>
            </p:cNvPr>
            <p:cNvCxnSpPr>
              <a:cxnSpLocks/>
            </p:cNvCxnSpPr>
            <p:nvPr/>
          </p:nvCxnSpPr>
          <p:spPr>
            <a:xfrm>
              <a:off x="3839307" y="3565414"/>
              <a:ext cx="1509683" cy="119575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Heart organ outline">
              <a:extLst>
                <a:ext uri="{FF2B5EF4-FFF2-40B4-BE49-F238E27FC236}">
                  <a16:creationId xmlns:a16="http://schemas.microsoft.com/office/drawing/2014/main" id="{883E121B-12B6-25C9-42DD-0B71CDDFC8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8803" y="681537"/>
              <a:ext cx="914400" cy="914400"/>
            </a:xfrm>
            <a:prstGeom prst="rect">
              <a:avLst/>
            </a:prstGeom>
          </p:spPr>
        </p:pic>
        <p:pic>
          <p:nvPicPr>
            <p:cNvPr id="21" name="Graphic 20" descr="Brain outline">
              <a:extLst>
                <a:ext uri="{FF2B5EF4-FFF2-40B4-BE49-F238E27FC236}">
                  <a16:creationId xmlns:a16="http://schemas.microsoft.com/office/drawing/2014/main" id="{46D930B9-5568-343A-2247-348D7D0874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309" y="3901361"/>
              <a:ext cx="914400" cy="914400"/>
            </a:xfrm>
            <a:prstGeom prst="rect">
              <a:avLst/>
            </a:prstGeom>
          </p:spPr>
        </p:pic>
        <p:pic>
          <p:nvPicPr>
            <p:cNvPr id="25" name="Graphic 24" descr="Table setting outline">
              <a:extLst>
                <a:ext uri="{FF2B5EF4-FFF2-40B4-BE49-F238E27FC236}">
                  <a16:creationId xmlns:a16="http://schemas.microsoft.com/office/drawing/2014/main" id="{179338C3-0BF4-BE28-A4B3-C752331827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1500" y="3974239"/>
              <a:ext cx="914400" cy="914400"/>
            </a:xfrm>
            <a:prstGeom prst="rect">
              <a:avLst/>
            </a:prstGeom>
          </p:spPr>
        </p:pic>
        <p:sp>
          <p:nvSpPr>
            <p:cNvPr id="26" name="TextBox 25">
              <a:extLst>
                <a:ext uri="{FF2B5EF4-FFF2-40B4-BE49-F238E27FC236}">
                  <a16:creationId xmlns:a16="http://schemas.microsoft.com/office/drawing/2014/main" id="{CF8AD0B3-DBC8-2A72-B4E2-5A869FF87477}"/>
                </a:ext>
              </a:extLst>
            </p:cNvPr>
            <p:cNvSpPr txBox="1"/>
            <p:nvPr/>
          </p:nvSpPr>
          <p:spPr>
            <a:xfrm>
              <a:off x="3933753" y="1551948"/>
              <a:ext cx="2120662" cy="1200329"/>
            </a:xfrm>
            <a:prstGeom prst="rect">
              <a:avLst/>
            </a:prstGeom>
            <a:noFill/>
          </p:spPr>
          <p:txBody>
            <a:bodyPr wrap="square" rtlCol="0">
              <a:spAutoFit/>
            </a:bodyPr>
            <a:lstStyle/>
            <a:p>
              <a:r>
                <a:rPr lang="en-US" b="1" dirty="0">
                  <a:solidFill>
                    <a:srgbClr val="EE2842"/>
                  </a:solidFill>
                </a:rPr>
                <a:t>Cardiovascular</a:t>
              </a:r>
            </a:p>
            <a:p>
              <a:r>
                <a:rPr lang="en-US" b="1" dirty="0">
                  <a:solidFill>
                    <a:srgbClr val="EE2842"/>
                  </a:solidFill>
                </a:rPr>
                <a:t>(Tissues of the blood vessels, and heart)</a:t>
              </a:r>
            </a:p>
          </p:txBody>
        </p:sp>
        <p:sp>
          <p:nvSpPr>
            <p:cNvPr id="27" name="TextBox 26">
              <a:extLst>
                <a:ext uri="{FF2B5EF4-FFF2-40B4-BE49-F238E27FC236}">
                  <a16:creationId xmlns:a16="http://schemas.microsoft.com/office/drawing/2014/main" id="{D2008157-5806-F4CC-F90E-B693E7CC5C11}"/>
                </a:ext>
              </a:extLst>
            </p:cNvPr>
            <p:cNvSpPr txBox="1"/>
            <p:nvPr/>
          </p:nvSpPr>
          <p:spPr>
            <a:xfrm>
              <a:off x="1072873" y="4815761"/>
              <a:ext cx="1793318" cy="1200329"/>
            </a:xfrm>
            <a:prstGeom prst="rect">
              <a:avLst/>
            </a:prstGeom>
            <a:noFill/>
          </p:spPr>
          <p:txBody>
            <a:bodyPr wrap="square" rtlCol="0">
              <a:spAutoFit/>
            </a:bodyPr>
            <a:lstStyle/>
            <a:p>
              <a:r>
                <a:rPr lang="en-US" b="1" dirty="0">
                  <a:solidFill>
                    <a:srgbClr val="2B92FF"/>
                  </a:solidFill>
                </a:rPr>
                <a:t>Neurological</a:t>
              </a:r>
            </a:p>
            <a:p>
              <a:r>
                <a:rPr lang="en-US" b="1" dirty="0">
                  <a:solidFill>
                    <a:srgbClr val="2B92FF"/>
                  </a:solidFill>
                </a:rPr>
                <a:t>(Tissues of the nervous system)</a:t>
              </a:r>
            </a:p>
          </p:txBody>
        </p:sp>
        <p:sp>
          <p:nvSpPr>
            <p:cNvPr id="28" name="TextBox 27">
              <a:extLst>
                <a:ext uri="{FF2B5EF4-FFF2-40B4-BE49-F238E27FC236}">
                  <a16:creationId xmlns:a16="http://schemas.microsoft.com/office/drawing/2014/main" id="{5C8CF673-B73C-3295-8849-C028F2ACCE55}"/>
                </a:ext>
              </a:extLst>
            </p:cNvPr>
            <p:cNvSpPr txBox="1"/>
            <p:nvPr/>
          </p:nvSpPr>
          <p:spPr>
            <a:xfrm>
              <a:off x="5490266" y="4928132"/>
              <a:ext cx="1793318" cy="1477328"/>
            </a:xfrm>
            <a:prstGeom prst="rect">
              <a:avLst/>
            </a:prstGeom>
            <a:noFill/>
          </p:spPr>
          <p:txBody>
            <a:bodyPr wrap="square" rtlCol="0">
              <a:spAutoFit/>
            </a:bodyPr>
            <a:lstStyle/>
            <a:p>
              <a:r>
                <a:rPr lang="en-US" b="1" dirty="0">
                  <a:solidFill>
                    <a:srgbClr val="FFC000"/>
                  </a:solidFill>
                </a:rPr>
                <a:t>Metabolic</a:t>
              </a:r>
            </a:p>
            <a:p>
              <a:r>
                <a:rPr lang="en-US" b="1" dirty="0">
                  <a:solidFill>
                    <a:srgbClr val="FFC000"/>
                  </a:solidFill>
                </a:rPr>
                <a:t>(The ensemble of metabolic interactions in our body)</a:t>
              </a:r>
            </a:p>
          </p:txBody>
        </p:sp>
        <p:cxnSp>
          <p:nvCxnSpPr>
            <p:cNvPr id="13" name="Straight Arrow Connector 12">
              <a:extLst>
                <a:ext uri="{FF2B5EF4-FFF2-40B4-BE49-F238E27FC236}">
                  <a16:creationId xmlns:a16="http://schemas.microsoft.com/office/drawing/2014/main" id="{44AA30B1-9332-F531-F27F-247518B1FA8B}"/>
                </a:ext>
              </a:extLst>
            </p:cNvPr>
            <p:cNvCxnSpPr>
              <a:cxnSpLocks/>
            </p:cNvCxnSpPr>
            <p:nvPr/>
          </p:nvCxnSpPr>
          <p:spPr>
            <a:xfrm flipV="1">
              <a:off x="3858803" y="2876954"/>
              <a:ext cx="2195612" cy="688460"/>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C41E27-435E-B171-E0EF-995DFB976890}"/>
                </a:ext>
              </a:extLst>
            </p:cNvPr>
            <p:cNvSpPr txBox="1"/>
            <p:nvPr/>
          </p:nvSpPr>
          <p:spPr>
            <a:xfrm>
              <a:off x="5544782" y="2446242"/>
              <a:ext cx="1441485" cy="369332"/>
            </a:xfrm>
            <a:prstGeom prst="rect">
              <a:avLst/>
            </a:prstGeom>
            <a:noFill/>
          </p:spPr>
          <p:txBody>
            <a:bodyPr wrap="none" rtlCol="0">
              <a:spAutoFit/>
            </a:bodyPr>
            <a:lstStyle/>
            <a:p>
              <a:r>
                <a:rPr lang="en-US" dirty="0"/>
                <a:t>Heart Attack</a:t>
              </a:r>
            </a:p>
          </p:txBody>
        </p:sp>
        <p:cxnSp>
          <p:nvCxnSpPr>
            <p:cNvPr id="23" name="Straight Arrow Connector 22">
              <a:extLst>
                <a:ext uri="{FF2B5EF4-FFF2-40B4-BE49-F238E27FC236}">
                  <a16:creationId xmlns:a16="http://schemas.microsoft.com/office/drawing/2014/main" id="{CDCC4F2C-2FB0-5A4F-540B-4221A98697EF}"/>
                </a:ext>
              </a:extLst>
            </p:cNvPr>
            <p:cNvCxnSpPr>
              <a:cxnSpLocks/>
            </p:cNvCxnSpPr>
            <p:nvPr/>
          </p:nvCxnSpPr>
          <p:spPr>
            <a:xfrm>
              <a:off x="3858803" y="3565414"/>
              <a:ext cx="1097806" cy="16696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C6BE151-73BC-C90C-90E4-F6605A12084D}"/>
                </a:ext>
              </a:extLst>
            </p:cNvPr>
            <p:cNvSpPr txBox="1"/>
            <p:nvPr/>
          </p:nvSpPr>
          <p:spPr>
            <a:xfrm>
              <a:off x="4682805" y="3317855"/>
              <a:ext cx="851515" cy="369332"/>
            </a:xfrm>
            <a:prstGeom prst="rect">
              <a:avLst/>
            </a:prstGeom>
            <a:noFill/>
          </p:spPr>
          <p:txBody>
            <a:bodyPr wrap="none" rtlCol="0">
              <a:spAutoFit/>
            </a:bodyPr>
            <a:lstStyle/>
            <a:p>
              <a:r>
                <a:rPr lang="en-US" dirty="0"/>
                <a:t>COPD</a:t>
              </a:r>
            </a:p>
          </p:txBody>
        </p:sp>
        <p:cxnSp>
          <p:nvCxnSpPr>
            <p:cNvPr id="30" name="Straight Arrow Connector 29">
              <a:extLst>
                <a:ext uri="{FF2B5EF4-FFF2-40B4-BE49-F238E27FC236}">
                  <a16:creationId xmlns:a16="http://schemas.microsoft.com/office/drawing/2014/main" id="{90E14524-AD8D-6DBA-4463-29FDD031D404}"/>
                </a:ext>
              </a:extLst>
            </p:cNvPr>
            <p:cNvCxnSpPr>
              <a:cxnSpLocks/>
            </p:cNvCxnSpPr>
            <p:nvPr/>
          </p:nvCxnSpPr>
          <p:spPr>
            <a:xfrm>
              <a:off x="3824513" y="3565414"/>
              <a:ext cx="299642" cy="1195754"/>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33C809F-1B6D-E816-6799-B9E087C5CFAC}"/>
                </a:ext>
              </a:extLst>
            </p:cNvPr>
            <p:cNvSpPr txBox="1"/>
            <p:nvPr/>
          </p:nvSpPr>
          <p:spPr>
            <a:xfrm>
              <a:off x="2697396" y="4377862"/>
              <a:ext cx="1479892" cy="646331"/>
            </a:xfrm>
            <a:prstGeom prst="rect">
              <a:avLst/>
            </a:prstGeom>
            <a:noFill/>
          </p:spPr>
          <p:txBody>
            <a:bodyPr wrap="none" rtlCol="0">
              <a:spAutoFit/>
            </a:bodyPr>
            <a:lstStyle/>
            <a:p>
              <a:r>
                <a:rPr lang="en-US" dirty="0"/>
                <a:t>Autoimmune</a:t>
              </a:r>
            </a:p>
            <a:p>
              <a:r>
                <a:rPr lang="en-US" dirty="0"/>
                <a:t>disease</a:t>
              </a:r>
            </a:p>
          </p:txBody>
        </p:sp>
        <p:cxnSp>
          <p:nvCxnSpPr>
            <p:cNvPr id="33" name="Straight Arrow Connector 32">
              <a:extLst>
                <a:ext uri="{FF2B5EF4-FFF2-40B4-BE49-F238E27FC236}">
                  <a16:creationId xmlns:a16="http://schemas.microsoft.com/office/drawing/2014/main" id="{1D69EF6E-BC8B-5C6B-26FB-17D5B0D1A94D}"/>
                </a:ext>
              </a:extLst>
            </p:cNvPr>
            <p:cNvCxnSpPr>
              <a:cxnSpLocks/>
            </p:cNvCxnSpPr>
            <p:nvPr/>
          </p:nvCxnSpPr>
          <p:spPr>
            <a:xfrm>
              <a:off x="3824512" y="3510821"/>
              <a:ext cx="1239630" cy="1668133"/>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8E84E8F-3851-30FB-CE99-A1F389E4F609}"/>
                </a:ext>
              </a:extLst>
            </p:cNvPr>
            <p:cNvSpPr txBox="1"/>
            <p:nvPr/>
          </p:nvSpPr>
          <p:spPr>
            <a:xfrm>
              <a:off x="4479559" y="5186680"/>
              <a:ext cx="928459" cy="369332"/>
            </a:xfrm>
            <a:prstGeom prst="rect">
              <a:avLst/>
            </a:prstGeom>
            <a:noFill/>
          </p:spPr>
          <p:txBody>
            <a:bodyPr wrap="none" rtlCol="0">
              <a:spAutoFit/>
            </a:bodyPr>
            <a:lstStyle/>
            <a:p>
              <a:r>
                <a:rPr lang="en-US" dirty="0"/>
                <a:t>Cancer</a:t>
              </a:r>
            </a:p>
          </p:txBody>
        </p:sp>
        <p:cxnSp>
          <p:nvCxnSpPr>
            <p:cNvPr id="36" name="Straight Arrow Connector 35">
              <a:extLst>
                <a:ext uri="{FF2B5EF4-FFF2-40B4-BE49-F238E27FC236}">
                  <a16:creationId xmlns:a16="http://schemas.microsoft.com/office/drawing/2014/main" id="{2B45D90B-55F6-962D-A30D-77893D9EC22D}"/>
                </a:ext>
              </a:extLst>
            </p:cNvPr>
            <p:cNvCxnSpPr>
              <a:cxnSpLocks/>
            </p:cNvCxnSpPr>
            <p:nvPr/>
          </p:nvCxnSpPr>
          <p:spPr>
            <a:xfrm flipH="1">
              <a:off x="2431110" y="3554025"/>
              <a:ext cx="1427691" cy="485829"/>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F59BF89-58C5-DB56-4171-9F00E1764898}"/>
                </a:ext>
              </a:extLst>
            </p:cNvPr>
            <p:cNvSpPr txBox="1"/>
            <p:nvPr/>
          </p:nvSpPr>
          <p:spPr>
            <a:xfrm>
              <a:off x="865529" y="3625817"/>
              <a:ext cx="2159566" cy="369332"/>
            </a:xfrm>
            <a:prstGeom prst="rect">
              <a:avLst/>
            </a:prstGeom>
            <a:noFill/>
          </p:spPr>
          <p:txBody>
            <a:bodyPr wrap="none" rtlCol="0">
              <a:spAutoFit/>
            </a:bodyPr>
            <a:lstStyle/>
            <a:p>
              <a:r>
                <a:rPr lang="en-US" dirty="0"/>
                <a:t>Neurodegeneration</a:t>
              </a:r>
            </a:p>
          </p:txBody>
        </p:sp>
        <p:cxnSp>
          <p:nvCxnSpPr>
            <p:cNvPr id="41" name="Straight Connector 40">
              <a:extLst>
                <a:ext uri="{FF2B5EF4-FFF2-40B4-BE49-F238E27FC236}">
                  <a16:creationId xmlns:a16="http://schemas.microsoft.com/office/drawing/2014/main" id="{B443180F-696C-A77B-1BE3-6FD2A2FAC995}"/>
                </a:ext>
              </a:extLst>
            </p:cNvPr>
            <p:cNvCxnSpPr/>
            <p:nvPr/>
          </p:nvCxnSpPr>
          <p:spPr>
            <a:xfrm>
              <a:off x="4943788" y="3732378"/>
              <a:ext cx="0" cy="24186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A5F04C7-7D0D-913D-320C-6E79990A48E4}"/>
                </a:ext>
              </a:extLst>
            </p:cNvPr>
            <p:cNvCxnSpPr>
              <a:cxnSpLocks/>
            </p:cNvCxnSpPr>
            <p:nvPr/>
          </p:nvCxnSpPr>
          <p:spPr>
            <a:xfrm flipH="1" flipV="1">
              <a:off x="3858803" y="3565414"/>
              <a:ext cx="1084985" cy="408825"/>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CF8674-4144-8EFA-A3AD-31FEF372F6AA}"/>
                </a:ext>
              </a:extLst>
            </p:cNvPr>
            <p:cNvCxnSpPr>
              <a:cxnSpLocks/>
            </p:cNvCxnSpPr>
            <p:nvPr/>
          </p:nvCxnSpPr>
          <p:spPr>
            <a:xfrm>
              <a:off x="6044449" y="2879309"/>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AAE0AE-430A-783F-0145-4FF994B98AC3}"/>
                </a:ext>
              </a:extLst>
            </p:cNvPr>
            <p:cNvCxnSpPr>
              <a:cxnSpLocks/>
            </p:cNvCxnSpPr>
            <p:nvPr/>
          </p:nvCxnSpPr>
          <p:spPr>
            <a:xfrm flipH="1" flipV="1">
              <a:off x="3865213" y="3573140"/>
              <a:ext cx="2159739" cy="39488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EABDC6-348A-5CE8-A270-9B3381F071E6}"/>
                </a:ext>
              </a:extLst>
            </p:cNvPr>
            <p:cNvCxnSpPr>
              <a:cxnSpLocks/>
            </p:cNvCxnSpPr>
            <p:nvPr/>
          </p:nvCxnSpPr>
          <p:spPr>
            <a:xfrm flipH="1" flipV="1">
              <a:off x="3860231" y="3600885"/>
              <a:ext cx="1210321" cy="264666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48378C-3188-E862-C762-D406CAAB3704}"/>
                </a:ext>
              </a:extLst>
            </p:cNvPr>
            <p:cNvCxnSpPr>
              <a:cxnSpLocks/>
            </p:cNvCxnSpPr>
            <p:nvPr/>
          </p:nvCxnSpPr>
          <p:spPr>
            <a:xfrm>
              <a:off x="5061651" y="5152624"/>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34DA3AD-4CA3-5B68-460E-712FA35C9B48}"/>
                </a:ext>
              </a:extLst>
            </p:cNvPr>
            <p:cNvCxnSpPr>
              <a:cxnSpLocks/>
            </p:cNvCxnSpPr>
            <p:nvPr/>
          </p:nvCxnSpPr>
          <p:spPr>
            <a:xfrm>
              <a:off x="4113038" y="4761168"/>
              <a:ext cx="4984" cy="109493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5562158-A7C7-9B0B-ADE7-14B8B33EEC58}"/>
                </a:ext>
              </a:extLst>
            </p:cNvPr>
            <p:cNvCxnSpPr>
              <a:cxnSpLocks/>
            </p:cNvCxnSpPr>
            <p:nvPr/>
          </p:nvCxnSpPr>
          <p:spPr>
            <a:xfrm flipH="1" flipV="1">
              <a:off x="3826787" y="3576879"/>
              <a:ext cx="297368" cy="227921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D45DF55-D4ED-981B-427D-BD7C347AF12D}"/>
                </a:ext>
              </a:extLst>
            </p:cNvPr>
            <p:cNvCxnSpPr>
              <a:cxnSpLocks/>
            </p:cNvCxnSpPr>
            <p:nvPr/>
          </p:nvCxnSpPr>
          <p:spPr>
            <a:xfrm>
              <a:off x="2436891" y="4053527"/>
              <a:ext cx="2492" cy="266248"/>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26AD5-BD0F-066C-31AA-AC24BB61CD55}"/>
                </a:ext>
              </a:extLst>
            </p:cNvPr>
            <p:cNvCxnSpPr>
              <a:cxnSpLocks/>
            </p:cNvCxnSpPr>
            <p:nvPr/>
          </p:nvCxnSpPr>
          <p:spPr>
            <a:xfrm flipH="1">
              <a:off x="2430481" y="3565414"/>
              <a:ext cx="1408825" cy="754361"/>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E08CD87-C048-EF49-219B-3019BF808A1E}"/>
                </a:ext>
              </a:extLst>
            </p:cNvPr>
            <p:cNvCxnSpPr>
              <a:cxnSpLocks/>
            </p:cNvCxnSpPr>
            <p:nvPr/>
          </p:nvCxnSpPr>
          <p:spPr>
            <a:xfrm flipH="1" flipV="1">
              <a:off x="2063213" y="1551948"/>
              <a:ext cx="1748211" cy="1994009"/>
            </a:xfrm>
            <a:prstGeom prst="straightConnector1">
              <a:avLst/>
            </a:prstGeom>
            <a:ln>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53266E9-B665-B93F-34B5-CCA4406F7B40}"/>
                </a:ext>
              </a:extLst>
            </p:cNvPr>
            <p:cNvCxnSpPr>
              <a:cxnSpLocks/>
            </p:cNvCxnSpPr>
            <p:nvPr/>
          </p:nvCxnSpPr>
          <p:spPr>
            <a:xfrm>
              <a:off x="2069712" y="1558928"/>
              <a:ext cx="2332" cy="2073869"/>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783F0F3-F147-2CD9-086C-210A16F6125E}"/>
                </a:ext>
              </a:extLst>
            </p:cNvPr>
            <p:cNvCxnSpPr>
              <a:cxnSpLocks/>
            </p:cNvCxnSpPr>
            <p:nvPr/>
          </p:nvCxnSpPr>
          <p:spPr>
            <a:xfrm flipH="1">
              <a:off x="2069710" y="3561005"/>
              <a:ext cx="1755543" cy="71792"/>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9017553-E539-B545-DE42-08D5B0B50C7A}"/>
                </a:ext>
              </a:extLst>
            </p:cNvPr>
            <p:cNvSpPr txBox="1"/>
            <p:nvPr/>
          </p:nvSpPr>
          <p:spPr>
            <a:xfrm>
              <a:off x="2228278" y="1468905"/>
              <a:ext cx="851515" cy="369332"/>
            </a:xfrm>
            <a:prstGeom prst="rect">
              <a:avLst/>
            </a:prstGeom>
            <a:noFill/>
          </p:spPr>
          <p:txBody>
            <a:bodyPr wrap="none" rtlCol="0">
              <a:spAutoFit/>
            </a:bodyPr>
            <a:lstStyle/>
            <a:p>
              <a:r>
                <a:rPr lang="en-US" dirty="0"/>
                <a:t>Stroke</a:t>
              </a:r>
            </a:p>
          </p:txBody>
        </p:sp>
      </p:grpSp>
      <p:cxnSp>
        <p:nvCxnSpPr>
          <p:cNvPr id="75" name="Straight Arrow Connector 74">
            <a:extLst>
              <a:ext uri="{FF2B5EF4-FFF2-40B4-BE49-F238E27FC236}">
                <a16:creationId xmlns:a16="http://schemas.microsoft.com/office/drawing/2014/main" id="{ABF2669F-2646-D1F2-F09E-B6E86FD70711}"/>
              </a:ext>
            </a:extLst>
          </p:cNvPr>
          <p:cNvCxnSpPr/>
          <p:nvPr/>
        </p:nvCxnSpPr>
        <p:spPr>
          <a:xfrm>
            <a:off x="7659757" y="2125485"/>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00C0596-0680-64E3-9E52-9F1E06DD11FA}"/>
              </a:ext>
            </a:extLst>
          </p:cNvPr>
          <p:cNvCxnSpPr>
            <a:cxnSpLocks/>
          </p:cNvCxnSpPr>
          <p:nvPr/>
        </p:nvCxnSpPr>
        <p:spPr>
          <a:xfrm flipH="1">
            <a:off x="7659757" y="2345473"/>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9E53518-2342-C5B9-E1D0-0EBA36047AD5}"/>
              </a:ext>
            </a:extLst>
          </p:cNvPr>
          <p:cNvCxnSpPr/>
          <p:nvPr/>
        </p:nvCxnSpPr>
        <p:spPr>
          <a:xfrm>
            <a:off x="7785653" y="4345224"/>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95C715F-107F-151A-F208-A7937676F7A3}"/>
              </a:ext>
            </a:extLst>
          </p:cNvPr>
          <p:cNvCxnSpPr>
            <a:cxnSpLocks/>
          </p:cNvCxnSpPr>
          <p:nvPr/>
        </p:nvCxnSpPr>
        <p:spPr>
          <a:xfrm flipH="1">
            <a:off x="7785653" y="4565212"/>
            <a:ext cx="715617" cy="0"/>
          </a:xfrm>
          <a:prstGeom prst="straightConnector1">
            <a:avLst/>
          </a:prstGeom>
          <a:ln w="38100">
            <a:solidFill>
              <a:srgbClr val="1F20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546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9527B3-45B2-86E5-DBF7-447CA4CD1943}"/>
              </a:ext>
            </a:extLst>
          </p:cNvPr>
          <p:cNvPicPr>
            <a:picLocks noChangeAspect="1"/>
          </p:cNvPicPr>
          <p:nvPr/>
        </p:nvPicPr>
        <p:blipFill>
          <a:blip r:embed="rId2"/>
          <a:stretch>
            <a:fillRect/>
          </a:stretch>
        </p:blipFill>
        <p:spPr>
          <a:xfrm>
            <a:off x="689758" y="293174"/>
            <a:ext cx="8418616" cy="5326748"/>
          </a:xfrm>
          <a:prstGeom prst="rect">
            <a:avLst/>
          </a:prstGeom>
        </p:spPr>
      </p:pic>
      <p:sp>
        <p:nvSpPr>
          <p:cNvPr id="4" name="TextBox 3">
            <a:extLst>
              <a:ext uri="{FF2B5EF4-FFF2-40B4-BE49-F238E27FC236}">
                <a16:creationId xmlns:a16="http://schemas.microsoft.com/office/drawing/2014/main" id="{AF1D6BA4-77BD-458E-7868-B460B0086689}"/>
              </a:ext>
            </a:extLst>
          </p:cNvPr>
          <p:cNvSpPr txBox="1"/>
          <p:nvPr/>
        </p:nvSpPr>
        <p:spPr>
          <a:xfrm>
            <a:off x="6377538" y="6119336"/>
            <a:ext cx="6097604" cy="738664"/>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Argentieri, M. Austin, et al. "Proteomic aging clock predicts mortality and risk of common age-related diseases in diverse populations." </a:t>
            </a:r>
            <a:r>
              <a:rPr lang="en-US" sz="1400" b="0" i="1" dirty="0">
                <a:solidFill>
                  <a:srgbClr val="222222"/>
                </a:solidFill>
                <a:effectLst/>
                <a:latin typeface="Arial" panose="020B0604020202020204" pitchFamily="34" charset="0"/>
              </a:rPr>
              <a:t>Nature medicine</a:t>
            </a:r>
            <a:r>
              <a:rPr lang="en-US" sz="1400" b="0" i="0" dirty="0">
                <a:solidFill>
                  <a:srgbClr val="222222"/>
                </a:solidFill>
                <a:effectLst/>
                <a:latin typeface="Arial" panose="020B0604020202020204" pitchFamily="34" charset="0"/>
              </a:rPr>
              <a:t> 30.9 (2024): 2450-2460.</a:t>
            </a:r>
            <a:endParaRPr lang="en-US" sz="1400" dirty="0"/>
          </a:p>
        </p:txBody>
      </p:sp>
      <p:sp>
        <p:nvSpPr>
          <p:cNvPr id="5" name="TextBox 4">
            <a:extLst>
              <a:ext uri="{FF2B5EF4-FFF2-40B4-BE49-F238E27FC236}">
                <a16:creationId xmlns:a16="http://schemas.microsoft.com/office/drawing/2014/main" id="{BF71AA81-8C0D-6E67-F69C-D81F68F5161D}"/>
              </a:ext>
            </a:extLst>
          </p:cNvPr>
          <p:cNvSpPr txBox="1"/>
          <p:nvPr/>
        </p:nvSpPr>
        <p:spPr>
          <a:xfrm rot="16200000">
            <a:off x="-532370" y="2771881"/>
            <a:ext cx="2813591" cy="369332"/>
          </a:xfrm>
          <a:prstGeom prst="rect">
            <a:avLst/>
          </a:prstGeom>
          <a:noFill/>
        </p:spPr>
        <p:txBody>
          <a:bodyPr wrap="none" rtlCol="0">
            <a:spAutoFit/>
          </a:bodyPr>
          <a:lstStyle/>
          <a:p>
            <a:r>
              <a:rPr lang="en-US" dirty="0"/>
              <a:t>Cumulative Incidence (%)</a:t>
            </a:r>
          </a:p>
        </p:txBody>
      </p:sp>
      <p:sp>
        <p:nvSpPr>
          <p:cNvPr id="6" name="TextBox 5">
            <a:extLst>
              <a:ext uri="{FF2B5EF4-FFF2-40B4-BE49-F238E27FC236}">
                <a16:creationId xmlns:a16="http://schemas.microsoft.com/office/drawing/2014/main" id="{1EA1D1AC-C16F-971F-527E-34378D2C60DA}"/>
              </a:ext>
            </a:extLst>
          </p:cNvPr>
          <p:cNvSpPr txBox="1"/>
          <p:nvPr/>
        </p:nvSpPr>
        <p:spPr>
          <a:xfrm>
            <a:off x="3612639" y="5619922"/>
            <a:ext cx="3826689" cy="369332"/>
          </a:xfrm>
          <a:prstGeom prst="rect">
            <a:avLst/>
          </a:prstGeom>
          <a:noFill/>
        </p:spPr>
        <p:txBody>
          <a:bodyPr wrap="none" rtlCol="0">
            <a:spAutoFit/>
          </a:bodyPr>
          <a:lstStyle/>
          <a:p>
            <a:r>
              <a:rPr lang="en-US" dirty="0"/>
              <a:t>Patient age at entry into the dataset</a:t>
            </a:r>
          </a:p>
        </p:txBody>
      </p:sp>
      <p:sp>
        <p:nvSpPr>
          <p:cNvPr id="7" name="Rectangle 6">
            <a:extLst>
              <a:ext uri="{FF2B5EF4-FFF2-40B4-BE49-F238E27FC236}">
                <a16:creationId xmlns:a16="http://schemas.microsoft.com/office/drawing/2014/main" id="{782DFDA1-C6AE-8692-4E6F-A4511714698E}"/>
              </a:ext>
            </a:extLst>
          </p:cNvPr>
          <p:cNvSpPr/>
          <p:nvPr/>
        </p:nvSpPr>
        <p:spPr>
          <a:xfrm>
            <a:off x="1151906" y="3693226"/>
            <a:ext cx="285008" cy="21613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8336B69-A1E2-28FE-7C6F-6FE3DCC384C4}"/>
              </a:ext>
            </a:extLst>
          </p:cNvPr>
          <p:cNvSpPr/>
          <p:nvPr/>
        </p:nvSpPr>
        <p:spPr>
          <a:xfrm>
            <a:off x="1304306" y="5403273"/>
            <a:ext cx="594756" cy="6036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5ADB30-21BB-1AF2-7244-2D4D40563A0C}"/>
              </a:ext>
            </a:extLst>
          </p:cNvPr>
          <p:cNvSpPr/>
          <p:nvPr/>
        </p:nvSpPr>
        <p:spPr>
          <a:xfrm>
            <a:off x="4975266" y="5435398"/>
            <a:ext cx="594756" cy="1845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BC59223-28BD-A43C-1075-BBD8AEE89BFA}"/>
              </a:ext>
            </a:extLst>
          </p:cNvPr>
          <p:cNvPicPr>
            <a:picLocks noChangeAspect="1"/>
          </p:cNvPicPr>
          <p:nvPr/>
        </p:nvPicPr>
        <p:blipFill>
          <a:blip r:embed="rId3"/>
          <a:stretch>
            <a:fillRect/>
          </a:stretch>
        </p:blipFill>
        <p:spPr>
          <a:xfrm>
            <a:off x="9426340" y="1970895"/>
            <a:ext cx="2602466" cy="1971303"/>
          </a:xfrm>
          <a:prstGeom prst="rect">
            <a:avLst/>
          </a:prstGeom>
        </p:spPr>
      </p:pic>
      <p:sp>
        <p:nvSpPr>
          <p:cNvPr id="12" name="TextBox 11">
            <a:extLst>
              <a:ext uri="{FF2B5EF4-FFF2-40B4-BE49-F238E27FC236}">
                <a16:creationId xmlns:a16="http://schemas.microsoft.com/office/drawing/2014/main" id="{198CD44A-65F3-1E10-066B-CB62D7991E58}"/>
              </a:ext>
            </a:extLst>
          </p:cNvPr>
          <p:cNvSpPr txBox="1"/>
          <p:nvPr/>
        </p:nvSpPr>
        <p:spPr>
          <a:xfrm>
            <a:off x="9426340" y="1601563"/>
            <a:ext cx="1941622" cy="369332"/>
          </a:xfrm>
          <a:prstGeom prst="rect">
            <a:avLst/>
          </a:prstGeom>
          <a:noFill/>
        </p:spPr>
        <p:txBody>
          <a:bodyPr wrap="none" rtlCol="0">
            <a:spAutoFit/>
          </a:bodyPr>
          <a:lstStyle/>
          <a:p>
            <a:r>
              <a:rPr lang="en-US" dirty="0"/>
              <a:t>Protein Age Gap</a:t>
            </a:r>
          </a:p>
        </p:txBody>
      </p:sp>
      <p:sp>
        <p:nvSpPr>
          <p:cNvPr id="15" name="Rectangle 14">
            <a:extLst>
              <a:ext uri="{FF2B5EF4-FFF2-40B4-BE49-F238E27FC236}">
                <a16:creationId xmlns:a16="http://schemas.microsoft.com/office/drawing/2014/main" id="{CF8E8603-F9E0-9CE4-A6E8-EEDE2E2596B9}"/>
              </a:ext>
            </a:extLst>
          </p:cNvPr>
          <p:cNvSpPr/>
          <p:nvPr/>
        </p:nvSpPr>
        <p:spPr>
          <a:xfrm>
            <a:off x="1294410" y="333454"/>
            <a:ext cx="451263" cy="3693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F73739C-D285-93C9-5D57-49DC47B3F2F1}"/>
              </a:ext>
            </a:extLst>
          </p:cNvPr>
          <p:cNvSpPr txBox="1"/>
          <p:nvPr/>
        </p:nvSpPr>
        <p:spPr>
          <a:xfrm>
            <a:off x="522514" y="16246"/>
            <a:ext cx="7952818" cy="523220"/>
          </a:xfrm>
          <a:prstGeom prst="rect">
            <a:avLst/>
          </a:prstGeom>
          <a:noFill/>
        </p:spPr>
        <p:txBody>
          <a:bodyPr wrap="none" rtlCol="0">
            <a:spAutoFit/>
          </a:bodyPr>
          <a:lstStyle/>
          <a:p>
            <a:r>
              <a:rPr lang="en-US" sz="2800" dirty="0"/>
              <a:t>Back to the </a:t>
            </a:r>
            <a:r>
              <a:rPr lang="en-US" sz="2800" b="1" dirty="0">
                <a:solidFill>
                  <a:srgbClr val="2B92FF"/>
                </a:solidFill>
              </a:rPr>
              <a:t>Protein (</a:t>
            </a:r>
            <a:r>
              <a:rPr lang="en-US" sz="2800" b="1" dirty="0" err="1">
                <a:solidFill>
                  <a:srgbClr val="2B92FF"/>
                </a:solidFill>
              </a:rPr>
              <a:t>ProtAge</a:t>
            </a:r>
            <a:r>
              <a:rPr lang="en-US" sz="2800" b="1" dirty="0">
                <a:solidFill>
                  <a:srgbClr val="2B92FF"/>
                </a:solidFill>
              </a:rPr>
              <a:t>)</a:t>
            </a:r>
            <a:r>
              <a:rPr lang="en-US" sz="2800" dirty="0"/>
              <a:t> Blood </a:t>
            </a:r>
            <a:r>
              <a:rPr lang="en-US" sz="2800" b="1" dirty="0">
                <a:solidFill>
                  <a:srgbClr val="00B050"/>
                </a:solidFill>
              </a:rPr>
              <a:t>Biomarker</a:t>
            </a:r>
          </a:p>
        </p:txBody>
      </p:sp>
    </p:spTree>
    <p:extLst>
      <p:ext uri="{BB962C8B-B14F-4D97-AF65-F5344CB8AC3E}">
        <p14:creationId xmlns:p14="http://schemas.microsoft.com/office/powerpoint/2010/main" val="3559042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4213A2-BB65-89AE-1AE1-F3A138A0E2E8}"/>
              </a:ext>
            </a:extLst>
          </p:cNvPr>
          <p:cNvPicPr>
            <a:picLocks noChangeAspect="1"/>
          </p:cNvPicPr>
          <p:nvPr/>
        </p:nvPicPr>
        <p:blipFill>
          <a:blip r:embed="rId2"/>
          <a:stretch>
            <a:fillRect/>
          </a:stretch>
        </p:blipFill>
        <p:spPr>
          <a:xfrm>
            <a:off x="2209800" y="299001"/>
            <a:ext cx="7772400" cy="3766178"/>
          </a:xfrm>
          <a:prstGeom prst="rect">
            <a:avLst/>
          </a:prstGeom>
        </p:spPr>
      </p:pic>
      <p:sp>
        <p:nvSpPr>
          <p:cNvPr id="5" name="Title 2">
            <a:extLst>
              <a:ext uri="{FF2B5EF4-FFF2-40B4-BE49-F238E27FC236}">
                <a16:creationId xmlns:a16="http://schemas.microsoft.com/office/drawing/2014/main" id="{961A2209-3D13-05C6-89E9-2DE073642648}"/>
              </a:ext>
            </a:extLst>
          </p:cNvPr>
          <p:cNvSpPr txBox="1">
            <a:spLocks/>
          </p:cNvSpPr>
          <p:nvPr/>
        </p:nvSpPr>
        <p:spPr>
          <a:xfrm>
            <a:off x="0" y="4355445"/>
            <a:ext cx="12192000" cy="22035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B050"/>
                </a:solidFill>
              </a:rPr>
              <a:t>Biomarker</a:t>
            </a:r>
            <a:r>
              <a:rPr lang="en-US" dirty="0"/>
              <a:t> = multimodal data including metabolites, proteins, and lab values</a:t>
            </a:r>
          </a:p>
          <a:p>
            <a:pPr algn="ctr"/>
            <a:br>
              <a:rPr lang="en-US" dirty="0"/>
            </a:br>
            <a:r>
              <a:rPr lang="en-US" dirty="0"/>
              <a:t>This is commercially available</a:t>
            </a:r>
          </a:p>
        </p:txBody>
      </p:sp>
    </p:spTree>
    <p:extLst>
      <p:ext uri="{BB962C8B-B14F-4D97-AF65-F5344CB8AC3E}">
        <p14:creationId xmlns:p14="http://schemas.microsoft.com/office/powerpoint/2010/main" val="6334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EFD7-A83C-F47C-2C55-E95818BD74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5BE79A-08EC-2606-960E-4EFAFAFEDF48}"/>
              </a:ext>
            </a:extLst>
          </p:cNvPr>
          <p:cNvSpPr txBox="1"/>
          <p:nvPr/>
        </p:nvSpPr>
        <p:spPr>
          <a:xfrm>
            <a:off x="413089" y="2551837"/>
            <a:ext cx="10450552" cy="1754326"/>
          </a:xfrm>
          <a:prstGeom prst="rect">
            <a:avLst/>
          </a:prstGeom>
          <a:noFill/>
        </p:spPr>
        <p:txBody>
          <a:bodyPr wrap="square">
            <a:spAutoFit/>
          </a:bodyPr>
          <a:lstStyle/>
          <a:p>
            <a:pPr algn="l">
              <a:buNone/>
            </a:pPr>
            <a:r>
              <a:rPr lang="en-US" sz="3600" b="1" i="0" dirty="0" err="1">
                <a:solidFill>
                  <a:srgbClr val="00B050"/>
                </a:solidFill>
                <a:effectLst/>
                <a:latin typeface="Arial" panose="020B0604020202020204" pitchFamily="34" charset="0"/>
              </a:rPr>
              <a:t>Healthspan</a:t>
            </a:r>
            <a:r>
              <a:rPr lang="en-US" sz="3600" i="0" dirty="0">
                <a:effectLst/>
                <a:latin typeface="Arial" panose="020B0604020202020204" pitchFamily="34" charset="0"/>
              </a:rPr>
              <a:t> is a measure that takes into account lifespan, and the years of life lived free from disease, disability, and suffering</a:t>
            </a:r>
          </a:p>
        </p:txBody>
      </p:sp>
    </p:spTree>
    <p:extLst>
      <p:ext uri="{BB962C8B-B14F-4D97-AF65-F5344CB8AC3E}">
        <p14:creationId xmlns:p14="http://schemas.microsoft.com/office/powerpoint/2010/main" val="613590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E8468D-41EC-684B-B811-6BF819B8CF28}"/>
              </a:ext>
            </a:extLst>
          </p:cNvPr>
          <p:cNvPicPr>
            <a:picLocks noChangeAspect="1"/>
          </p:cNvPicPr>
          <p:nvPr/>
        </p:nvPicPr>
        <p:blipFill>
          <a:blip r:embed="rId2"/>
          <a:stretch>
            <a:fillRect/>
          </a:stretch>
        </p:blipFill>
        <p:spPr>
          <a:xfrm>
            <a:off x="2468901" y="0"/>
            <a:ext cx="7254198" cy="6858000"/>
          </a:xfrm>
          <a:prstGeom prst="rect">
            <a:avLst/>
          </a:prstGeom>
        </p:spPr>
      </p:pic>
    </p:spTree>
    <p:extLst>
      <p:ext uri="{BB962C8B-B14F-4D97-AF65-F5344CB8AC3E}">
        <p14:creationId xmlns:p14="http://schemas.microsoft.com/office/powerpoint/2010/main" val="4135794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ADDEDD-A88F-7566-B874-56B4553DE774}"/>
              </a:ext>
            </a:extLst>
          </p:cNvPr>
          <p:cNvPicPr>
            <a:picLocks noChangeAspect="1"/>
          </p:cNvPicPr>
          <p:nvPr/>
        </p:nvPicPr>
        <p:blipFill>
          <a:blip r:embed="rId2"/>
          <a:stretch>
            <a:fillRect/>
          </a:stretch>
        </p:blipFill>
        <p:spPr>
          <a:xfrm>
            <a:off x="2531347" y="0"/>
            <a:ext cx="7129305" cy="6858000"/>
          </a:xfrm>
          <a:prstGeom prst="rect">
            <a:avLst/>
          </a:prstGeom>
        </p:spPr>
      </p:pic>
    </p:spTree>
    <p:extLst>
      <p:ext uri="{BB962C8B-B14F-4D97-AF65-F5344CB8AC3E}">
        <p14:creationId xmlns:p14="http://schemas.microsoft.com/office/powerpoint/2010/main" val="4137706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E7E325-642A-5919-1CD5-5CB7AA32EF8E}"/>
              </a:ext>
            </a:extLst>
          </p:cNvPr>
          <p:cNvSpPr txBox="1"/>
          <p:nvPr/>
        </p:nvSpPr>
        <p:spPr>
          <a:xfrm>
            <a:off x="3047011" y="2551837"/>
            <a:ext cx="6097978" cy="1754326"/>
          </a:xfrm>
          <a:prstGeom prst="rect">
            <a:avLst/>
          </a:prstGeom>
          <a:noFill/>
        </p:spPr>
        <p:txBody>
          <a:bodyPr wrap="square">
            <a:spAutoFit/>
          </a:bodyPr>
          <a:lstStyle/>
          <a:p>
            <a:pPr algn="ctr"/>
            <a:r>
              <a:rPr lang="en-US" sz="3600" dirty="0"/>
              <a:t>Do</a:t>
            </a:r>
            <a:r>
              <a:rPr lang="en-US" sz="3600" b="1" dirty="0">
                <a:solidFill>
                  <a:srgbClr val="00B050"/>
                </a:solidFill>
              </a:rPr>
              <a:t> biomarkers </a:t>
            </a:r>
            <a:r>
              <a:rPr lang="en-US" sz="3600" dirty="0"/>
              <a:t>generally hold across ethnic, cultural, and geographic differences?</a:t>
            </a:r>
          </a:p>
        </p:txBody>
      </p:sp>
    </p:spTree>
    <p:extLst>
      <p:ext uri="{BB962C8B-B14F-4D97-AF65-F5344CB8AC3E}">
        <p14:creationId xmlns:p14="http://schemas.microsoft.com/office/powerpoint/2010/main" val="7936694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F25D4F-43AE-1ABA-5DCE-6EEAAB5B1EE6}"/>
              </a:ext>
            </a:extLst>
          </p:cNvPr>
          <p:cNvPicPr>
            <a:picLocks noChangeAspect="1"/>
          </p:cNvPicPr>
          <p:nvPr/>
        </p:nvPicPr>
        <p:blipFill>
          <a:blip r:embed="rId2"/>
          <a:srcRect t="49775" r="52315" b="-496"/>
          <a:stretch/>
        </p:blipFill>
        <p:spPr>
          <a:xfrm>
            <a:off x="7450438" y="1968335"/>
            <a:ext cx="3018988" cy="2921329"/>
          </a:xfrm>
          <a:prstGeom prst="rect">
            <a:avLst/>
          </a:prstGeom>
        </p:spPr>
      </p:pic>
      <p:pic>
        <p:nvPicPr>
          <p:cNvPr id="2" name="Picture 1">
            <a:extLst>
              <a:ext uri="{FF2B5EF4-FFF2-40B4-BE49-F238E27FC236}">
                <a16:creationId xmlns:a16="http://schemas.microsoft.com/office/drawing/2014/main" id="{5B4345B0-6100-9CE7-7F4D-1AD329259D3A}"/>
              </a:ext>
            </a:extLst>
          </p:cNvPr>
          <p:cNvPicPr>
            <a:picLocks noChangeAspect="1"/>
          </p:cNvPicPr>
          <p:nvPr/>
        </p:nvPicPr>
        <p:blipFill>
          <a:blip r:embed="rId2"/>
          <a:srcRect b="51342"/>
          <a:stretch/>
        </p:blipFill>
        <p:spPr>
          <a:xfrm>
            <a:off x="1337950" y="1882239"/>
            <a:ext cx="6331034" cy="2802576"/>
          </a:xfrm>
          <a:prstGeom prst="rect">
            <a:avLst/>
          </a:prstGeom>
        </p:spPr>
      </p:pic>
      <p:sp>
        <p:nvSpPr>
          <p:cNvPr id="5" name="Rectangle 4">
            <a:extLst>
              <a:ext uri="{FF2B5EF4-FFF2-40B4-BE49-F238E27FC236}">
                <a16:creationId xmlns:a16="http://schemas.microsoft.com/office/drawing/2014/main" id="{E6876F90-A2B3-8717-9015-10CA8195566B}"/>
              </a:ext>
            </a:extLst>
          </p:cNvPr>
          <p:cNvSpPr/>
          <p:nvPr/>
        </p:nvSpPr>
        <p:spPr>
          <a:xfrm>
            <a:off x="9984675" y="1882239"/>
            <a:ext cx="1033153" cy="39188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971BB4-5023-AA76-F160-F727DB5DCF33}"/>
              </a:ext>
            </a:extLst>
          </p:cNvPr>
          <p:cNvSpPr/>
          <p:nvPr/>
        </p:nvSpPr>
        <p:spPr>
          <a:xfrm>
            <a:off x="10117777" y="1882239"/>
            <a:ext cx="605641" cy="3918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1DFE14-D13E-958F-F322-686DCA87EAAE}"/>
              </a:ext>
            </a:extLst>
          </p:cNvPr>
          <p:cNvSpPr txBox="1"/>
          <p:nvPr/>
        </p:nvSpPr>
        <p:spPr>
          <a:xfrm>
            <a:off x="217714" y="93621"/>
            <a:ext cx="11756571" cy="1200329"/>
          </a:xfrm>
          <a:prstGeom prst="rect">
            <a:avLst/>
          </a:prstGeom>
          <a:noFill/>
        </p:spPr>
        <p:txBody>
          <a:bodyPr wrap="square">
            <a:spAutoFit/>
          </a:bodyPr>
          <a:lstStyle/>
          <a:p>
            <a:pPr algn="ctr"/>
            <a:r>
              <a:rPr lang="en-US" sz="3600" b="1" dirty="0">
                <a:solidFill>
                  <a:srgbClr val="00B050"/>
                </a:solidFill>
              </a:rPr>
              <a:t>Biomarkers </a:t>
            </a:r>
            <a:r>
              <a:rPr lang="en-US" sz="3600" dirty="0"/>
              <a:t>generally work across ethnic, geographic, and cultural backgrounds, but may require </a:t>
            </a:r>
            <a:r>
              <a:rPr lang="en-US" sz="3600" b="1" dirty="0">
                <a:solidFill>
                  <a:srgbClr val="00B050"/>
                </a:solidFill>
              </a:rPr>
              <a:t>fine tuning</a:t>
            </a:r>
            <a:endParaRPr lang="en-US" sz="3600" dirty="0"/>
          </a:p>
        </p:txBody>
      </p:sp>
      <p:sp>
        <p:nvSpPr>
          <p:cNvPr id="10" name="TextBox 9">
            <a:extLst>
              <a:ext uri="{FF2B5EF4-FFF2-40B4-BE49-F238E27FC236}">
                <a16:creationId xmlns:a16="http://schemas.microsoft.com/office/drawing/2014/main" id="{3B4A9663-3498-B998-8551-7076E6592261}"/>
              </a:ext>
            </a:extLst>
          </p:cNvPr>
          <p:cNvSpPr txBox="1"/>
          <p:nvPr/>
        </p:nvSpPr>
        <p:spPr>
          <a:xfrm>
            <a:off x="6238504" y="5903893"/>
            <a:ext cx="6097978" cy="954107"/>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Mamoshina</a:t>
            </a:r>
            <a:r>
              <a:rPr lang="en-US" sz="1400" b="0" i="0" dirty="0">
                <a:solidFill>
                  <a:srgbClr val="222222"/>
                </a:solidFill>
                <a:effectLst/>
                <a:latin typeface="Arial" panose="020B0604020202020204" pitchFamily="34" charset="0"/>
              </a:rPr>
              <a:t>, Polina, et al. "Population specific biomarkers of human aging: a big data study using South Korean, Canadian, and Eastern European patient populations." </a:t>
            </a:r>
            <a:r>
              <a:rPr lang="en-US" sz="1400" b="0" i="1" dirty="0">
                <a:solidFill>
                  <a:srgbClr val="222222"/>
                </a:solidFill>
                <a:effectLst/>
                <a:latin typeface="Arial" panose="020B0604020202020204" pitchFamily="34" charset="0"/>
              </a:rPr>
              <a:t>The Journals of Gerontology: Series A</a:t>
            </a:r>
            <a:r>
              <a:rPr lang="en-US" sz="1400" b="0" i="0" dirty="0">
                <a:solidFill>
                  <a:srgbClr val="222222"/>
                </a:solidFill>
                <a:effectLst/>
                <a:latin typeface="Arial" panose="020B0604020202020204" pitchFamily="34" charset="0"/>
              </a:rPr>
              <a:t> 73.11 (2018): 1482-1490.</a:t>
            </a:r>
            <a:endParaRPr lang="en-US" sz="1400" dirty="0"/>
          </a:p>
        </p:txBody>
      </p:sp>
    </p:spTree>
    <p:extLst>
      <p:ext uri="{BB962C8B-B14F-4D97-AF65-F5344CB8AC3E}">
        <p14:creationId xmlns:p14="http://schemas.microsoft.com/office/powerpoint/2010/main" val="2284881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BAA0F559-0378-7041-D9EB-E3E4A0B26E2C}"/>
              </a:ext>
            </a:extLst>
          </p:cNvPr>
          <p:cNvPicPr>
            <a:picLocks noChangeAspect="1"/>
          </p:cNvPicPr>
          <p:nvPr/>
        </p:nvPicPr>
        <p:blipFill>
          <a:blip r:embed="rId2"/>
          <a:stretch>
            <a:fillRect/>
          </a:stretch>
        </p:blipFill>
        <p:spPr>
          <a:xfrm>
            <a:off x="1975577" y="0"/>
            <a:ext cx="3168981" cy="6858000"/>
          </a:xfrm>
          <a:prstGeom prst="rect">
            <a:avLst/>
          </a:prstGeom>
        </p:spPr>
      </p:pic>
      <p:pic>
        <p:nvPicPr>
          <p:cNvPr id="5" name="Picture 4" descr="Screenshot of a screenshot of a phone&#10;&#10;AI-generated content may be incorrect.">
            <a:extLst>
              <a:ext uri="{FF2B5EF4-FFF2-40B4-BE49-F238E27FC236}">
                <a16:creationId xmlns:a16="http://schemas.microsoft.com/office/drawing/2014/main" id="{C96E75E3-F048-A8FF-194F-4D82CDDFB991}"/>
              </a:ext>
            </a:extLst>
          </p:cNvPr>
          <p:cNvPicPr>
            <a:picLocks noChangeAspect="1"/>
          </p:cNvPicPr>
          <p:nvPr/>
        </p:nvPicPr>
        <p:blipFill>
          <a:blip r:embed="rId3"/>
          <a:srcRect t="44616" b="23931"/>
          <a:stretch/>
        </p:blipFill>
        <p:spPr>
          <a:xfrm>
            <a:off x="6295292" y="2145321"/>
            <a:ext cx="4477908" cy="3048001"/>
          </a:xfrm>
          <a:prstGeom prst="rect">
            <a:avLst/>
          </a:prstGeom>
        </p:spPr>
      </p:pic>
    </p:spTree>
    <p:extLst>
      <p:ext uri="{BB962C8B-B14F-4D97-AF65-F5344CB8AC3E}">
        <p14:creationId xmlns:p14="http://schemas.microsoft.com/office/powerpoint/2010/main" val="3269115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ocial media post&#10;&#10;AI-generated content may be incorrect.">
            <a:extLst>
              <a:ext uri="{FF2B5EF4-FFF2-40B4-BE49-F238E27FC236}">
                <a16:creationId xmlns:a16="http://schemas.microsoft.com/office/drawing/2014/main" id="{C47AADD0-F282-7C3F-CBBA-9B11A6CB355B}"/>
              </a:ext>
            </a:extLst>
          </p:cNvPr>
          <p:cNvPicPr>
            <a:picLocks noChangeAspect="1"/>
          </p:cNvPicPr>
          <p:nvPr/>
        </p:nvPicPr>
        <p:blipFill>
          <a:blip r:embed="rId2"/>
          <a:srcRect t="9687" b="67180"/>
          <a:stretch/>
        </p:blipFill>
        <p:spPr>
          <a:xfrm>
            <a:off x="2285028" y="1521069"/>
            <a:ext cx="7621944" cy="3815861"/>
          </a:xfrm>
          <a:prstGeom prst="rect">
            <a:avLst/>
          </a:prstGeom>
        </p:spPr>
      </p:pic>
    </p:spTree>
    <p:extLst>
      <p:ext uri="{BB962C8B-B14F-4D97-AF65-F5344CB8AC3E}">
        <p14:creationId xmlns:p14="http://schemas.microsoft.com/office/powerpoint/2010/main" val="1739452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AI-generated content may be incorrect.">
            <a:extLst>
              <a:ext uri="{FF2B5EF4-FFF2-40B4-BE49-F238E27FC236}">
                <a16:creationId xmlns:a16="http://schemas.microsoft.com/office/drawing/2014/main" id="{0567BF53-7EF0-1BD9-EA93-87A3211D6BC7}"/>
              </a:ext>
            </a:extLst>
          </p:cNvPr>
          <p:cNvPicPr>
            <a:picLocks noChangeAspect="1"/>
          </p:cNvPicPr>
          <p:nvPr/>
        </p:nvPicPr>
        <p:blipFill>
          <a:blip r:embed="rId2"/>
          <a:srcRect t="27692" b="42564"/>
          <a:stretch/>
        </p:blipFill>
        <p:spPr>
          <a:xfrm>
            <a:off x="3575773" y="1806775"/>
            <a:ext cx="5040454" cy="3244449"/>
          </a:xfrm>
          <a:prstGeom prst="rect">
            <a:avLst/>
          </a:prstGeom>
        </p:spPr>
      </p:pic>
    </p:spTree>
    <p:extLst>
      <p:ext uri="{BB962C8B-B14F-4D97-AF65-F5344CB8AC3E}">
        <p14:creationId xmlns:p14="http://schemas.microsoft.com/office/powerpoint/2010/main" val="2964123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AI-generated content may be incorrect.">
            <a:extLst>
              <a:ext uri="{FF2B5EF4-FFF2-40B4-BE49-F238E27FC236}">
                <a16:creationId xmlns:a16="http://schemas.microsoft.com/office/drawing/2014/main" id="{966D30F6-C047-F1F5-0F0D-0BB63FF447DB}"/>
              </a:ext>
            </a:extLst>
          </p:cNvPr>
          <p:cNvPicPr>
            <a:picLocks noChangeAspect="1"/>
          </p:cNvPicPr>
          <p:nvPr/>
        </p:nvPicPr>
        <p:blipFill>
          <a:blip r:embed="rId2"/>
          <a:srcRect t="19487" b="68616"/>
          <a:stretch/>
        </p:blipFill>
        <p:spPr>
          <a:xfrm>
            <a:off x="2974097" y="2625195"/>
            <a:ext cx="6243806" cy="1607609"/>
          </a:xfrm>
          <a:prstGeom prst="rect">
            <a:avLst/>
          </a:prstGeom>
        </p:spPr>
      </p:pic>
    </p:spTree>
    <p:extLst>
      <p:ext uri="{BB962C8B-B14F-4D97-AF65-F5344CB8AC3E}">
        <p14:creationId xmlns:p14="http://schemas.microsoft.com/office/powerpoint/2010/main" val="386530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AI-generated content may be incorrect.">
            <a:extLst>
              <a:ext uri="{FF2B5EF4-FFF2-40B4-BE49-F238E27FC236}">
                <a16:creationId xmlns:a16="http://schemas.microsoft.com/office/drawing/2014/main" id="{7B303E36-9E47-C924-3A7B-BD48A3AAC64A}"/>
              </a:ext>
            </a:extLst>
          </p:cNvPr>
          <p:cNvPicPr>
            <a:picLocks noChangeAspect="1"/>
          </p:cNvPicPr>
          <p:nvPr/>
        </p:nvPicPr>
        <p:blipFill>
          <a:blip r:embed="rId2"/>
          <a:srcRect t="29539" b="54666"/>
          <a:stretch/>
        </p:blipFill>
        <p:spPr>
          <a:xfrm>
            <a:off x="2186218" y="2092569"/>
            <a:ext cx="7819564" cy="2672861"/>
          </a:xfrm>
          <a:prstGeom prst="rect">
            <a:avLst/>
          </a:prstGeom>
        </p:spPr>
      </p:pic>
    </p:spTree>
    <p:extLst>
      <p:ext uri="{BB962C8B-B14F-4D97-AF65-F5344CB8AC3E}">
        <p14:creationId xmlns:p14="http://schemas.microsoft.com/office/powerpoint/2010/main" val="15341138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social media post&#10;&#10;AI-generated content may be incorrect.">
            <a:extLst>
              <a:ext uri="{FF2B5EF4-FFF2-40B4-BE49-F238E27FC236}">
                <a16:creationId xmlns:a16="http://schemas.microsoft.com/office/drawing/2014/main" id="{5AC8DD8E-9599-40E2-3A25-E366428FAB1F}"/>
              </a:ext>
            </a:extLst>
          </p:cNvPr>
          <p:cNvPicPr>
            <a:picLocks noChangeAspect="1"/>
          </p:cNvPicPr>
          <p:nvPr/>
        </p:nvPicPr>
        <p:blipFill>
          <a:blip r:embed="rId2"/>
          <a:srcRect t="23795" b="53026"/>
          <a:stretch/>
        </p:blipFill>
        <p:spPr>
          <a:xfrm>
            <a:off x="2408205" y="1579098"/>
            <a:ext cx="7375589" cy="3699803"/>
          </a:xfrm>
          <a:prstGeom prst="rect">
            <a:avLst/>
          </a:prstGeom>
        </p:spPr>
      </p:pic>
    </p:spTree>
    <p:extLst>
      <p:ext uri="{BB962C8B-B14F-4D97-AF65-F5344CB8AC3E}">
        <p14:creationId xmlns:p14="http://schemas.microsoft.com/office/powerpoint/2010/main" val="3858387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F85C99-3E61-C2D7-B514-ACA5B3DD53E0}"/>
              </a:ext>
            </a:extLst>
          </p:cNvPr>
          <p:cNvPicPr>
            <a:picLocks noChangeAspect="1"/>
          </p:cNvPicPr>
          <p:nvPr/>
        </p:nvPicPr>
        <p:blipFill>
          <a:blip r:embed="rId2"/>
          <a:srcRect t="5809"/>
          <a:stretch/>
        </p:blipFill>
        <p:spPr>
          <a:xfrm>
            <a:off x="200574" y="1075038"/>
            <a:ext cx="5287643" cy="5253047"/>
          </a:xfrm>
          <a:prstGeom prst="rect">
            <a:avLst/>
          </a:prstGeom>
        </p:spPr>
      </p:pic>
      <p:pic>
        <p:nvPicPr>
          <p:cNvPr id="3" name="Picture 2">
            <a:extLst>
              <a:ext uri="{FF2B5EF4-FFF2-40B4-BE49-F238E27FC236}">
                <a16:creationId xmlns:a16="http://schemas.microsoft.com/office/drawing/2014/main" id="{54ED3862-B06D-8223-C24C-284BAA51D726}"/>
              </a:ext>
            </a:extLst>
          </p:cNvPr>
          <p:cNvPicPr>
            <a:picLocks noChangeAspect="1"/>
          </p:cNvPicPr>
          <p:nvPr/>
        </p:nvPicPr>
        <p:blipFill>
          <a:blip r:embed="rId3"/>
          <a:srcRect t="9783"/>
          <a:stretch/>
        </p:blipFill>
        <p:spPr>
          <a:xfrm>
            <a:off x="5412649" y="1075038"/>
            <a:ext cx="6578777" cy="5253048"/>
          </a:xfrm>
          <a:prstGeom prst="rect">
            <a:avLst/>
          </a:prstGeom>
        </p:spPr>
      </p:pic>
      <p:sp>
        <p:nvSpPr>
          <p:cNvPr id="4" name="TextBox 3">
            <a:extLst>
              <a:ext uri="{FF2B5EF4-FFF2-40B4-BE49-F238E27FC236}">
                <a16:creationId xmlns:a16="http://schemas.microsoft.com/office/drawing/2014/main" id="{14505A28-48A4-BDA0-DD19-0F26137B50CF}"/>
              </a:ext>
            </a:extLst>
          </p:cNvPr>
          <p:cNvSpPr txBox="1"/>
          <p:nvPr/>
        </p:nvSpPr>
        <p:spPr>
          <a:xfrm>
            <a:off x="642019" y="591612"/>
            <a:ext cx="4846198" cy="430887"/>
          </a:xfrm>
          <a:prstGeom prst="rect">
            <a:avLst/>
          </a:prstGeom>
          <a:noFill/>
        </p:spPr>
        <p:txBody>
          <a:bodyPr wrap="none" rtlCol="0">
            <a:spAutoFit/>
          </a:bodyPr>
          <a:lstStyle/>
          <a:p>
            <a:r>
              <a:rPr lang="en-US" sz="2200" dirty="0" err="1"/>
              <a:t>Healthspan</a:t>
            </a:r>
            <a:r>
              <a:rPr lang="en-US" sz="2200" dirty="0"/>
              <a:t>-adjusted Life Expectancy</a:t>
            </a:r>
          </a:p>
        </p:txBody>
      </p:sp>
      <p:sp>
        <p:nvSpPr>
          <p:cNvPr id="5" name="TextBox 4">
            <a:extLst>
              <a:ext uri="{FF2B5EF4-FFF2-40B4-BE49-F238E27FC236}">
                <a16:creationId xmlns:a16="http://schemas.microsoft.com/office/drawing/2014/main" id="{2E14E69B-30B3-78D8-905B-6F6139850CEE}"/>
              </a:ext>
            </a:extLst>
          </p:cNvPr>
          <p:cNvSpPr txBox="1"/>
          <p:nvPr/>
        </p:nvSpPr>
        <p:spPr>
          <a:xfrm>
            <a:off x="5756287" y="591612"/>
            <a:ext cx="6588663" cy="430887"/>
          </a:xfrm>
          <a:prstGeom prst="rect">
            <a:avLst/>
          </a:prstGeom>
          <a:noFill/>
        </p:spPr>
        <p:txBody>
          <a:bodyPr wrap="none" rtlCol="0">
            <a:spAutoFit/>
          </a:bodyPr>
          <a:lstStyle/>
          <a:p>
            <a:r>
              <a:rPr lang="en-US" sz="2200" dirty="0"/>
              <a:t>US </a:t>
            </a:r>
            <a:r>
              <a:rPr lang="en-US" sz="2200" dirty="0" err="1"/>
              <a:t>Healthspan</a:t>
            </a:r>
            <a:r>
              <a:rPr lang="en-US" sz="2200" dirty="0"/>
              <a:t>-lifespan gap is increasing over time</a:t>
            </a:r>
          </a:p>
        </p:txBody>
      </p:sp>
      <p:sp>
        <p:nvSpPr>
          <p:cNvPr id="7" name="TextBox 6">
            <a:extLst>
              <a:ext uri="{FF2B5EF4-FFF2-40B4-BE49-F238E27FC236}">
                <a16:creationId xmlns:a16="http://schemas.microsoft.com/office/drawing/2014/main" id="{AEA05EC2-CE8A-F963-6C88-4C9162A7C423}"/>
              </a:ext>
            </a:extLst>
          </p:cNvPr>
          <p:cNvSpPr txBox="1"/>
          <p:nvPr/>
        </p:nvSpPr>
        <p:spPr>
          <a:xfrm>
            <a:off x="6096000" y="6427113"/>
            <a:ext cx="6098058"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Garmany, Armin, and Andre Terzic. "Global </a:t>
            </a:r>
            <a:r>
              <a:rPr lang="en-US" sz="1100" b="0" i="0" dirty="0" err="1">
                <a:solidFill>
                  <a:srgbClr val="222222"/>
                </a:solidFill>
                <a:effectLst/>
                <a:latin typeface="Arial" panose="020B0604020202020204" pitchFamily="34" charset="0"/>
              </a:rPr>
              <a:t>healthspan</a:t>
            </a:r>
            <a:r>
              <a:rPr lang="en-US" sz="1100" b="0" i="0" dirty="0">
                <a:solidFill>
                  <a:srgbClr val="222222"/>
                </a:solidFill>
                <a:effectLst/>
                <a:latin typeface="Arial" panose="020B0604020202020204" pitchFamily="34" charset="0"/>
              </a:rPr>
              <a:t>-lifespan gaps among 183 World Health Organization member states." </a:t>
            </a:r>
            <a:r>
              <a:rPr lang="en-US" sz="1100" b="0" i="1" dirty="0">
                <a:solidFill>
                  <a:srgbClr val="222222"/>
                </a:solidFill>
                <a:effectLst/>
                <a:latin typeface="Arial" panose="020B0604020202020204" pitchFamily="34" charset="0"/>
              </a:rPr>
              <a:t>JAMA Network Open</a:t>
            </a:r>
            <a:r>
              <a:rPr lang="en-US" sz="1100" b="0" i="0" dirty="0">
                <a:solidFill>
                  <a:srgbClr val="222222"/>
                </a:solidFill>
                <a:effectLst/>
                <a:latin typeface="Arial" panose="020B0604020202020204" pitchFamily="34" charset="0"/>
              </a:rPr>
              <a:t> 7.12 (2024): e2450241-e2450241.</a:t>
            </a:r>
            <a:endParaRPr lang="en-US" sz="1100" dirty="0"/>
          </a:p>
        </p:txBody>
      </p:sp>
      <p:sp>
        <p:nvSpPr>
          <p:cNvPr id="9" name="Title 2">
            <a:extLst>
              <a:ext uri="{FF2B5EF4-FFF2-40B4-BE49-F238E27FC236}">
                <a16:creationId xmlns:a16="http://schemas.microsoft.com/office/drawing/2014/main" id="{29C107E3-0B35-8D0F-7E95-D8F1E86189D0}"/>
              </a:ext>
            </a:extLst>
          </p:cNvPr>
          <p:cNvSpPr txBox="1">
            <a:spLocks/>
          </p:cNvSpPr>
          <p:nvPr/>
        </p:nvSpPr>
        <p:spPr>
          <a:xfrm>
            <a:off x="0" y="0"/>
            <a:ext cx="121920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America leads the world in the </a:t>
            </a:r>
            <a:r>
              <a:rPr lang="en-US" sz="3200" b="1" dirty="0">
                <a:solidFill>
                  <a:srgbClr val="00B050"/>
                </a:solidFill>
              </a:rPr>
              <a:t>gap</a:t>
            </a:r>
            <a:r>
              <a:rPr lang="en-US" sz="3200" dirty="0"/>
              <a:t> between </a:t>
            </a:r>
            <a:r>
              <a:rPr lang="en-US" sz="3200" b="1" dirty="0">
                <a:solidFill>
                  <a:srgbClr val="00B050"/>
                </a:solidFill>
              </a:rPr>
              <a:t>Health</a:t>
            </a:r>
            <a:r>
              <a:rPr lang="en-US" sz="3200" dirty="0"/>
              <a:t> and </a:t>
            </a:r>
            <a:r>
              <a:rPr lang="en-US" sz="3200" b="1" dirty="0">
                <a:solidFill>
                  <a:srgbClr val="00B050"/>
                </a:solidFill>
              </a:rPr>
              <a:t>Lifespan</a:t>
            </a:r>
          </a:p>
        </p:txBody>
      </p:sp>
      <p:sp>
        <p:nvSpPr>
          <p:cNvPr id="10" name="Rectangle 9">
            <a:extLst>
              <a:ext uri="{FF2B5EF4-FFF2-40B4-BE49-F238E27FC236}">
                <a16:creationId xmlns:a16="http://schemas.microsoft.com/office/drawing/2014/main" id="{DCD698C1-8E47-8CBD-5B8E-D0D62CC3442C}"/>
              </a:ext>
            </a:extLst>
          </p:cNvPr>
          <p:cNvSpPr/>
          <p:nvPr/>
        </p:nvSpPr>
        <p:spPr>
          <a:xfrm>
            <a:off x="4002157" y="1449338"/>
            <a:ext cx="514686" cy="42231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5326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6F1EC-5488-789F-527D-430F460C0493}"/>
            </a:ext>
          </a:extLst>
        </p:cNvPr>
        <p:cNvGrpSpPr/>
        <p:nvPr/>
      </p:nvGrpSpPr>
      <p:grpSpPr>
        <a:xfrm>
          <a:off x="0" y="0"/>
          <a:ext cx="0" cy="0"/>
          <a:chOff x="0" y="0"/>
          <a:chExt cx="0" cy="0"/>
        </a:xfrm>
      </p:grpSpPr>
      <p:pic>
        <p:nvPicPr>
          <p:cNvPr id="4" name="Picture 3" descr="A screenshot of a social media post&#10;&#10;AI-generated content may be incorrect.">
            <a:extLst>
              <a:ext uri="{FF2B5EF4-FFF2-40B4-BE49-F238E27FC236}">
                <a16:creationId xmlns:a16="http://schemas.microsoft.com/office/drawing/2014/main" id="{5B7988F0-B9E0-385D-B73C-0AC0C6E5F203}"/>
              </a:ext>
            </a:extLst>
          </p:cNvPr>
          <p:cNvPicPr>
            <a:picLocks noChangeAspect="1"/>
          </p:cNvPicPr>
          <p:nvPr/>
        </p:nvPicPr>
        <p:blipFill>
          <a:blip r:embed="rId2"/>
          <a:srcRect t="47795" b="42974"/>
          <a:stretch/>
        </p:blipFill>
        <p:spPr>
          <a:xfrm>
            <a:off x="2215999" y="2653918"/>
            <a:ext cx="7760002" cy="1550163"/>
          </a:xfrm>
          <a:prstGeom prst="rect">
            <a:avLst/>
          </a:prstGeom>
        </p:spPr>
      </p:pic>
    </p:spTree>
    <p:extLst>
      <p:ext uri="{BB962C8B-B14F-4D97-AF65-F5344CB8AC3E}">
        <p14:creationId xmlns:p14="http://schemas.microsoft.com/office/powerpoint/2010/main" val="2202099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social media post&#10;&#10;AI-generated content may be incorrect.">
            <a:extLst>
              <a:ext uri="{FF2B5EF4-FFF2-40B4-BE49-F238E27FC236}">
                <a16:creationId xmlns:a16="http://schemas.microsoft.com/office/drawing/2014/main" id="{48998E31-F26B-26D3-42ED-A3F393C1E4F5}"/>
              </a:ext>
            </a:extLst>
          </p:cNvPr>
          <p:cNvPicPr>
            <a:picLocks noChangeAspect="1"/>
          </p:cNvPicPr>
          <p:nvPr/>
        </p:nvPicPr>
        <p:blipFill>
          <a:blip r:embed="rId2"/>
          <a:srcRect t="61538" b="29231"/>
          <a:stretch/>
        </p:blipFill>
        <p:spPr>
          <a:xfrm>
            <a:off x="1236896" y="2458329"/>
            <a:ext cx="9718208" cy="1941341"/>
          </a:xfrm>
          <a:prstGeom prst="rect">
            <a:avLst/>
          </a:prstGeom>
        </p:spPr>
      </p:pic>
    </p:spTree>
    <p:extLst>
      <p:ext uri="{BB962C8B-B14F-4D97-AF65-F5344CB8AC3E}">
        <p14:creationId xmlns:p14="http://schemas.microsoft.com/office/powerpoint/2010/main" val="660332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AI-generated content may be incorrect.">
            <a:extLst>
              <a:ext uri="{FF2B5EF4-FFF2-40B4-BE49-F238E27FC236}">
                <a16:creationId xmlns:a16="http://schemas.microsoft.com/office/drawing/2014/main" id="{A6B244E4-D6E4-8386-D200-03B481FF474C}"/>
              </a:ext>
            </a:extLst>
          </p:cNvPr>
          <p:cNvPicPr>
            <a:picLocks noChangeAspect="1"/>
          </p:cNvPicPr>
          <p:nvPr/>
        </p:nvPicPr>
        <p:blipFill>
          <a:blip r:embed="rId2"/>
          <a:srcRect t="34051" b="15897"/>
          <a:stretch/>
        </p:blipFill>
        <p:spPr>
          <a:xfrm>
            <a:off x="3514952" y="633309"/>
            <a:ext cx="5162096" cy="5591382"/>
          </a:xfrm>
          <a:prstGeom prst="rect">
            <a:avLst/>
          </a:prstGeom>
        </p:spPr>
      </p:pic>
    </p:spTree>
    <p:extLst>
      <p:ext uri="{BB962C8B-B14F-4D97-AF65-F5344CB8AC3E}">
        <p14:creationId xmlns:p14="http://schemas.microsoft.com/office/powerpoint/2010/main" val="1852429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A01996-E158-924C-81D8-A88032AB2D7F}"/>
              </a:ext>
            </a:extLst>
          </p:cNvPr>
          <p:cNvPicPr>
            <a:picLocks noChangeAspect="1"/>
          </p:cNvPicPr>
          <p:nvPr/>
        </p:nvPicPr>
        <p:blipFill>
          <a:blip r:embed="rId2"/>
          <a:stretch>
            <a:fillRect/>
          </a:stretch>
        </p:blipFill>
        <p:spPr>
          <a:xfrm>
            <a:off x="2209800" y="1026870"/>
            <a:ext cx="7772400" cy="5535780"/>
          </a:xfrm>
          <a:prstGeom prst="rect">
            <a:avLst/>
          </a:prstGeom>
        </p:spPr>
      </p:pic>
      <p:sp>
        <p:nvSpPr>
          <p:cNvPr id="4" name="TextBox 3">
            <a:extLst>
              <a:ext uri="{FF2B5EF4-FFF2-40B4-BE49-F238E27FC236}">
                <a16:creationId xmlns:a16="http://schemas.microsoft.com/office/drawing/2014/main" id="{CE02830F-B553-EC73-D862-7E557A656817}"/>
              </a:ext>
            </a:extLst>
          </p:cNvPr>
          <p:cNvSpPr txBox="1"/>
          <p:nvPr/>
        </p:nvSpPr>
        <p:spPr>
          <a:xfrm>
            <a:off x="373719" y="182880"/>
            <a:ext cx="266451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May 8 2025</a:t>
            </a:r>
          </a:p>
        </p:txBody>
      </p:sp>
      <p:sp>
        <p:nvSpPr>
          <p:cNvPr id="5" name="TextBox 4">
            <a:extLst>
              <a:ext uri="{FF2B5EF4-FFF2-40B4-BE49-F238E27FC236}">
                <a16:creationId xmlns:a16="http://schemas.microsoft.com/office/drawing/2014/main" id="{BD492436-B1F0-3A90-3BC9-FB8418E6B3D8}"/>
              </a:ext>
            </a:extLst>
          </p:cNvPr>
          <p:cNvSpPr txBox="1"/>
          <p:nvPr/>
        </p:nvSpPr>
        <p:spPr>
          <a:xfrm>
            <a:off x="5321257" y="253146"/>
            <a:ext cx="1324402" cy="523220"/>
          </a:xfrm>
          <a:prstGeom prst="rect">
            <a:avLst/>
          </a:prstGeom>
          <a:noFill/>
        </p:spPr>
        <p:txBody>
          <a:bodyPr wrap="none" rtlCol="0">
            <a:spAutoFit/>
          </a:bodyPr>
          <a:lstStyle/>
          <a:p>
            <a:r>
              <a:rPr lang="en-US" sz="2800" dirty="0"/>
              <a:t>Whoop</a:t>
            </a:r>
          </a:p>
        </p:txBody>
      </p:sp>
    </p:spTree>
    <p:extLst>
      <p:ext uri="{BB962C8B-B14F-4D97-AF65-F5344CB8AC3E}">
        <p14:creationId xmlns:p14="http://schemas.microsoft.com/office/powerpoint/2010/main" val="28000805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4647E3-EC0C-AE55-D69E-A02AAF82F201}"/>
              </a:ext>
            </a:extLst>
          </p:cNvPr>
          <p:cNvPicPr>
            <a:picLocks noChangeAspect="1"/>
          </p:cNvPicPr>
          <p:nvPr/>
        </p:nvPicPr>
        <p:blipFill>
          <a:blip r:embed="rId2"/>
          <a:stretch>
            <a:fillRect/>
          </a:stretch>
        </p:blipFill>
        <p:spPr>
          <a:xfrm>
            <a:off x="1863811" y="366862"/>
            <a:ext cx="7772400" cy="6124276"/>
          </a:xfrm>
          <a:prstGeom prst="rect">
            <a:avLst/>
          </a:prstGeom>
        </p:spPr>
      </p:pic>
    </p:spTree>
    <p:extLst>
      <p:ext uri="{BB962C8B-B14F-4D97-AF65-F5344CB8AC3E}">
        <p14:creationId xmlns:p14="http://schemas.microsoft.com/office/powerpoint/2010/main" val="1254541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black and orange watch&#10;&#10;AI-generated content may be incorrect.">
            <a:extLst>
              <a:ext uri="{FF2B5EF4-FFF2-40B4-BE49-F238E27FC236}">
                <a16:creationId xmlns:a16="http://schemas.microsoft.com/office/drawing/2014/main" id="{6EAA61A6-3B05-1761-4058-9485AB7E2D6F}"/>
              </a:ext>
            </a:extLst>
          </p:cNvPr>
          <p:cNvPicPr>
            <a:picLocks noChangeAspect="1"/>
          </p:cNvPicPr>
          <p:nvPr/>
        </p:nvPicPr>
        <p:blipFill>
          <a:blip r:embed="rId2"/>
          <a:stretch>
            <a:fillRect/>
          </a:stretch>
        </p:blipFill>
        <p:spPr>
          <a:xfrm>
            <a:off x="0" y="984739"/>
            <a:ext cx="5099538" cy="5099538"/>
          </a:xfrm>
          <a:prstGeom prst="rect">
            <a:avLst/>
          </a:prstGeom>
        </p:spPr>
      </p:pic>
      <p:pic>
        <p:nvPicPr>
          <p:cNvPr id="5" name="Picture 4" descr="A gold ring with three small lights&#10;&#10;AI-generated content may be incorrect.">
            <a:extLst>
              <a:ext uri="{FF2B5EF4-FFF2-40B4-BE49-F238E27FC236}">
                <a16:creationId xmlns:a16="http://schemas.microsoft.com/office/drawing/2014/main" id="{473EBE8F-64EA-7B07-277D-D57FC21C56B1}"/>
              </a:ext>
            </a:extLst>
          </p:cNvPr>
          <p:cNvPicPr>
            <a:picLocks noChangeAspect="1"/>
          </p:cNvPicPr>
          <p:nvPr/>
        </p:nvPicPr>
        <p:blipFill>
          <a:blip r:embed="rId3"/>
          <a:stretch>
            <a:fillRect/>
          </a:stretch>
        </p:blipFill>
        <p:spPr>
          <a:xfrm>
            <a:off x="4834401" y="1841500"/>
            <a:ext cx="3175000" cy="3175000"/>
          </a:xfrm>
          <a:prstGeom prst="rect">
            <a:avLst/>
          </a:prstGeom>
        </p:spPr>
      </p:pic>
      <p:pic>
        <p:nvPicPr>
          <p:cNvPr id="7" name="Picture 6" descr="A close up of a watch&#10;&#10;AI-generated content may be incorrect.">
            <a:extLst>
              <a:ext uri="{FF2B5EF4-FFF2-40B4-BE49-F238E27FC236}">
                <a16:creationId xmlns:a16="http://schemas.microsoft.com/office/drawing/2014/main" id="{FD8962A9-8F0D-2E22-BBA1-B7D10053EA42}"/>
              </a:ext>
            </a:extLst>
          </p:cNvPr>
          <p:cNvPicPr>
            <a:picLocks noChangeAspect="1"/>
          </p:cNvPicPr>
          <p:nvPr/>
        </p:nvPicPr>
        <p:blipFill>
          <a:blip r:embed="rId4"/>
          <a:stretch>
            <a:fillRect/>
          </a:stretch>
        </p:blipFill>
        <p:spPr>
          <a:xfrm>
            <a:off x="8714055" y="1960831"/>
            <a:ext cx="2936338" cy="2936338"/>
          </a:xfrm>
          <a:prstGeom prst="rect">
            <a:avLst/>
          </a:prstGeom>
        </p:spPr>
      </p:pic>
    </p:spTree>
    <p:extLst>
      <p:ext uri="{BB962C8B-B14F-4D97-AF65-F5344CB8AC3E}">
        <p14:creationId xmlns:p14="http://schemas.microsoft.com/office/powerpoint/2010/main" val="3678274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ACA11-DEA9-09AA-44F8-27E784270E4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15E41C-C959-0F6E-F9E9-97021A6A726F}"/>
              </a:ext>
            </a:extLst>
          </p:cNvPr>
          <p:cNvSpPr txBox="1"/>
          <p:nvPr/>
        </p:nvSpPr>
        <p:spPr>
          <a:xfrm>
            <a:off x="3047011" y="1997839"/>
            <a:ext cx="6097978" cy="2862322"/>
          </a:xfrm>
          <a:prstGeom prst="rect">
            <a:avLst/>
          </a:prstGeom>
          <a:noFill/>
        </p:spPr>
        <p:txBody>
          <a:bodyPr wrap="square">
            <a:spAutoFit/>
          </a:bodyPr>
          <a:lstStyle/>
          <a:p>
            <a:pPr algn="ctr"/>
            <a:r>
              <a:rPr lang="en-US" sz="3600" dirty="0"/>
              <a:t>How will </a:t>
            </a:r>
            <a:r>
              <a:rPr lang="en-US" sz="3600" b="1" dirty="0">
                <a:solidFill>
                  <a:srgbClr val="00B050"/>
                </a:solidFill>
              </a:rPr>
              <a:t>AI</a:t>
            </a:r>
            <a:r>
              <a:rPr lang="en-US" sz="3600" dirty="0"/>
              <a:t> and </a:t>
            </a:r>
            <a:r>
              <a:rPr lang="en-US" sz="3600" b="1" dirty="0">
                <a:solidFill>
                  <a:srgbClr val="00B050"/>
                </a:solidFill>
              </a:rPr>
              <a:t>LLMs</a:t>
            </a:r>
            <a:r>
              <a:rPr lang="en-US" sz="3600" dirty="0"/>
              <a:t> measure and act as biomarkers, and how will they allow us to </a:t>
            </a:r>
            <a:r>
              <a:rPr lang="en-US" sz="3600" b="1" dirty="0">
                <a:solidFill>
                  <a:srgbClr val="00B050"/>
                </a:solidFill>
              </a:rPr>
              <a:t>understand</a:t>
            </a:r>
            <a:r>
              <a:rPr lang="en-US" sz="3600" dirty="0"/>
              <a:t> and even </a:t>
            </a:r>
            <a:r>
              <a:rPr lang="en-US" sz="3600" b="1" dirty="0">
                <a:solidFill>
                  <a:srgbClr val="00B050"/>
                </a:solidFill>
              </a:rPr>
              <a:t>extend</a:t>
            </a:r>
            <a:r>
              <a:rPr lang="en-US" sz="3600" dirty="0"/>
              <a:t> longevity</a:t>
            </a:r>
          </a:p>
        </p:txBody>
      </p:sp>
    </p:spTree>
    <p:extLst>
      <p:ext uri="{BB962C8B-B14F-4D97-AF65-F5344CB8AC3E}">
        <p14:creationId xmlns:p14="http://schemas.microsoft.com/office/powerpoint/2010/main" val="13804851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A890D-9836-FED3-A5D7-C1FFF9FC7FE2}"/>
              </a:ext>
            </a:extLst>
          </p:cNvPr>
          <p:cNvPicPr>
            <a:picLocks noChangeAspect="1"/>
          </p:cNvPicPr>
          <p:nvPr/>
        </p:nvPicPr>
        <p:blipFill>
          <a:blip r:embed="rId2"/>
          <a:stretch>
            <a:fillRect/>
          </a:stretch>
        </p:blipFill>
        <p:spPr>
          <a:xfrm>
            <a:off x="2367414" y="3429000"/>
            <a:ext cx="7457172" cy="2031639"/>
          </a:xfrm>
          <a:prstGeom prst="rect">
            <a:avLst/>
          </a:prstGeom>
        </p:spPr>
      </p:pic>
      <p:pic>
        <p:nvPicPr>
          <p:cNvPr id="4" name="Picture 3">
            <a:extLst>
              <a:ext uri="{FF2B5EF4-FFF2-40B4-BE49-F238E27FC236}">
                <a16:creationId xmlns:a16="http://schemas.microsoft.com/office/drawing/2014/main" id="{A02A8376-35D3-C266-A331-44C1FEE5CD88}"/>
              </a:ext>
            </a:extLst>
          </p:cNvPr>
          <p:cNvPicPr>
            <a:picLocks noChangeAspect="1"/>
          </p:cNvPicPr>
          <p:nvPr/>
        </p:nvPicPr>
        <p:blipFill>
          <a:blip r:embed="rId3"/>
          <a:stretch>
            <a:fillRect/>
          </a:stretch>
        </p:blipFill>
        <p:spPr>
          <a:xfrm>
            <a:off x="2209800" y="617408"/>
            <a:ext cx="7772400" cy="2390884"/>
          </a:xfrm>
          <a:prstGeom prst="rect">
            <a:avLst/>
          </a:prstGeom>
        </p:spPr>
      </p:pic>
    </p:spTree>
    <p:extLst>
      <p:ext uri="{BB962C8B-B14F-4D97-AF65-F5344CB8AC3E}">
        <p14:creationId xmlns:p14="http://schemas.microsoft.com/office/powerpoint/2010/main" val="1572998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CE06F0-1ACD-9A0C-768F-3524917CA20A}"/>
              </a:ext>
            </a:extLst>
          </p:cNvPr>
          <p:cNvPicPr>
            <a:picLocks noChangeAspect="1"/>
          </p:cNvPicPr>
          <p:nvPr/>
        </p:nvPicPr>
        <p:blipFill>
          <a:blip r:embed="rId2"/>
          <a:stretch>
            <a:fillRect/>
          </a:stretch>
        </p:blipFill>
        <p:spPr>
          <a:xfrm>
            <a:off x="2209800" y="0"/>
            <a:ext cx="7772400" cy="2208550"/>
          </a:xfrm>
          <a:prstGeom prst="rect">
            <a:avLst/>
          </a:prstGeom>
        </p:spPr>
      </p:pic>
      <p:pic>
        <p:nvPicPr>
          <p:cNvPr id="3" name="Picture 2">
            <a:extLst>
              <a:ext uri="{FF2B5EF4-FFF2-40B4-BE49-F238E27FC236}">
                <a16:creationId xmlns:a16="http://schemas.microsoft.com/office/drawing/2014/main" id="{AEA8BFE9-80CE-6CB1-BB6D-64AB8CDD56E4}"/>
              </a:ext>
            </a:extLst>
          </p:cNvPr>
          <p:cNvPicPr>
            <a:picLocks noChangeAspect="1"/>
          </p:cNvPicPr>
          <p:nvPr/>
        </p:nvPicPr>
        <p:blipFill>
          <a:blip r:embed="rId3"/>
          <a:stretch>
            <a:fillRect/>
          </a:stretch>
        </p:blipFill>
        <p:spPr>
          <a:xfrm>
            <a:off x="2209800" y="2208550"/>
            <a:ext cx="7772400" cy="2329188"/>
          </a:xfrm>
          <a:prstGeom prst="rect">
            <a:avLst/>
          </a:prstGeom>
        </p:spPr>
      </p:pic>
      <p:pic>
        <p:nvPicPr>
          <p:cNvPr id="5" name="Picture 4">
            <a:extLst>
              <a:ext uri="{FF2B5EF4-FFF2-40B4-BE49-F238E27FC236}">
                <a16:creationId xmlns:a16="http://schemas.microsoft.com/office/drawing/2014/main" id="{A0E54612-5AC0-C315-BF37-E6F0D44A06AB}"/>
              </a:ext>
            </a:extLst>
          </p:cNvPr>
          <p:cNvPicPr>
            <a:picLocks noChangeAspect="1"/>
          </p:cNvPicPr>
          <p:nvPr/>
        </p:nvPicPr>
        <p:blipFill>
          <a:blip r:embed="rId4"/>
          <a:stretch>
            <a:fillRect/>
          </a:stretch>
        </p:blipFill>
        <p:spPr>
          <a:xfrm>
            <a:off x="9380672" y="1601951"/>
            <a:ext cx="2171700" cy="431800"/>
          </a:xfrm>
          <a:prstGeom prst="rect">
            <a:avLst/>
          </a:prstGeom>
        </p:spPr>
      </p:pic>
      <p:sp>
        <p:nvSpPr>
          <p:cNvPr id="6" name="TextBox 5">
            <a:extLst>
              <a:ext uri="{FF2B5EF4-FFF2-40B4-BE49-F238E27FC236}">
                <a16:creationId xmlns:a16="http://schemas.microsoft.com/office/drawing/2014/main" id="{40E3ECF2-A750-C54E-F18C-320CEE283DE0}"/>
              </a:ext>
            </a:extLst>
          </p:cNvPr>
          <p:cNvSpPr txBox="1"/>
          <p:nvPr/>
        </p:nvSpPr>
        <p:spPr>
          <a:xfrm>
            <a:off x="8829394" y="1104275"/>
            <a:ext cx="1390124" cy="369332"/>
          </a:xfrm>
          <a:prstGeom prst="rect">
            <a:avLst/>
          </a:prstGeom>
          <a:noFill/>
        </p:spPr>
        <p:txBody>
          <a:bodyPr wrap="none" rtlCol="0">
            <a:spAutoFit/>
          </a:bodyPr>
          <a:lstStyle/>
          <a:p>
            <a:r>
              <a:rPr lang="en-US" dirty="0"/>
              <a:t>May 8 2025</a:t>
            </a:r>
          </a:p>
        </p:txBody>
      </p:sp>
      <p:pic>
        <p:nvPicPr>
          <p:cNvPr id="7" name="Picture 6">
            <a:extLst>
              <a:ext uri="{FF2B5EF4-FFF2-40B4-BE49-F238E27FC236}">
                <a16:creationId xmlns:a16="http://schemas.microsoft.com/office/drawing/2014/main" id="{F705FED2-D489-4E87-D472-315DF27BB871}"/>
              </a:ext>
            </a:extLst>
          </p:cNvPr>
          <p:cNvPicPr>
            <a:picLocks noChangeAspect="1"/>
          </p:cNvPicPr>
          <p:nvPr/>
        </p:nvPicPr>
        <p:blipFill>
          <a:blip r:embed="rId5"/>
          <a:stretch>
            <a:fillRect/>
          </a:stretch>
        </p:blipFill>
        <p:spPr>
          <a:xfrm>
            <a:off x="2209800" y="4543844"/>
            <a:ext cx="7772400" cy="2300514"/>
          </a:xfrm>
          <a:prstGeom prst="rect">
            <a:avLst/>
          </a:prstGeom>
        </p:spPr>
      </p:pic>
      <p:sp>
        <p:nvSpPr>
          <p:cNvPr id="9" name="TextBox 8">
            <a:extLst>
              <a:ext uri="{FF2B5EF4-FFF2-40B4-BE49-F238E27FC236}">
                <a16:creationId xmlns:a16="http://schemas.microsoft.com/office/drawing/2014/main" id="{D04989DC-4B11-A811-4B07-508591BA610D}"/>
              </a:ext>
            </a:extLst>
          </p:cNvPr>
          <p:cNvSpPr txBox="1"/>
          <p:nvPr/>
        </p:nvSpPr>
        <p:spPr>
          <a:xfrm>
            <a:off x="10020300" y="4611231"/>
            <a:ext cx="2171700" cy="2246769"/>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Bontempi, Dennis, et al. "</a:t>
            </a:r>
            <a:r>
              <a:rPr lang="en-US" sz="1400" b="0" i="0" dirty="0" err="1">
                <a:solidFill>
                  <a:srgbClr val="222222"/>
                </a:solidFill>
                <a:effectLst/>
                <a:latin typeface="Arial" panose="020B0604020202020204" pitchFamily="34" charset="0"/>
              </a:rPr>
              <a:t>FaceAge</a:t>
            </a:r>
            <a:r>
              <a:rPr lang="en-US" sz="1400" b="0" i="0" dirty="0">
                <a:solidFill>
                  <a:srgbClr val="222222"/>
                </a:solidFill>
                <a:effectLst/>
                <a:latin typeface="Arial" panose="020B0604020202020204" pitchFamily="34" charset="0"/>
              </a:rPr>
              <a:t>, a deep learning system to estimate biological age from face photographs to improve prognostication: a model development and validation study." </a:t>
            </a:r>
            <a:r>
              <a:rPr lang="en-US" sz="1400" b="0" i="1" dirty="0">
                <a:solidFill>
                  <a:srgbClr val="222222"/>
                </a:solidFill>
                <a:effectLst/>
                <a:latin typeface="Arial" panose="020B0604020202020204" pitchFamily="34" charset="0"/>
              </a:rPr>
              <a:t>The Lancet Digital Health</a:t>
            </a:r>
            <a:r>
              <a:rPr lang="en-US" sz="1400" b="0" i="0" dirty="0">
                <a:solidFill>
                  <a:srgbClr val="222222"/>
                </a:solidFill>
                <a:effectLst/>
                <a:latin typeface="Arial" panose="020B0604020202020204" pitchFamily="34" charset="0"/>
              </a:rPr>
              <a:t> (2025).</a:t>
            </a:r>
            <a:endParaRPr lang="en-US" sz="1400" dirty="0"/>
          </a:p>
        </p:txBody>
      </p:sp>
    </p:spTree>
    <p:extLst>
      <p:ext uri="{BB962C8B-B14F-4D97-AF65-F5344CB8AC3E}">
        <p14:creationId xmlns:p14="http://schemas.microsoft.com/office/powerpoint/2010/main" val="39283664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C0FEC6-396F-4C75-C231-AAD87A71F021}"/>
              </a:ext>
            </a:extLst>
          </p:cNvPr>
          <p:cNvPicPr>
            <a:picLocks noChangeAspect="1"/>
          </p:cNvPicPr>
          <p:nvPr/>
        </p:nvPicPr>
        <p:blipFill>
          <a:blip r:embed="rId2"/>
          <a:stretch>
            <a:fillRect/>
          </a:stretch>
        </p:blipFill>
        <p:spPr>
          <a:xfrm>
            <a:off x="0" y="2278250"/>
            <a:ext cx="5540449" cy="2700969"/>
          </a:xfrm>
          <a:prstGeom prst="rect">
            <a:avLst/>
          </a:prstGeom>
        </p:spPr>
      </p:pic>
      <p:sp>
        <p:nvSpPr>
          <p:cNvPr id="3" name="TextBox 2">
            <a:extLst>
              <a:ext uri="{FF2B5EF4-FFF2-40B4-BE49-F238E27FC236}">
                <a16:creationId xmlns:a16="http://schemas.microsoft.com/office/drawing/2014/main" id="{EC24838C-0517-7E48-58B6-4FD34C795646}"/>
              </a:ext>
            </a:extLst>
          </p:cNvPr>
          <p:cNvSpPr txBox="1"/>
          <p:nvPr/>
        </p:nvSpPr>
        <p:spPr>
          <a:xfrm>
            <a:off x="1" y="154983"/>
            <a:ext cx="12191999" cy="830997"/>
          </a:xfrm>
          <a:prstGeom prst="rect">
            <a:avLst/>
          </a:prstGeom>
          <a:noFill/>
        </p:spPr>
        <p:txBody>
          <a:bodyPr wrap="square" rtlCol="0">
            <a:spAutoFit/>
          </a:bodyPr>
          <a:lstStyle/>
          <a:p>
            <a:r>
              <a:rPr lang="en-US" sz="2400" dirty="0" err="1"/>
              <a:t>FaceAge</a:t>
            </a:r>
            <a:r>
              <a:rPr lang="en-US" sz="2400" dirty="0"/>
              <a:t> determined by AI significantly predicts and stratifies overall survival in patients with cancer</a:t>
            </a:r>
          </a:p>
        </p:txBody>
      </p:sp>
      <p:pic>
        <p:nvPicPr>
          <p:cNvPr id="4" name="Picture 3">
            <a:extLst>
              <a:ext uri="{FF2B5EF4-FFF2-40B4-BE49-F238E27FC236}">
                <a16:creationId xmlns:a16="http://schemas.microsoft.com/office/drawing/2014/main" id="{71AE58A5-96C3-4BBB-8709-7E35A1E73B5C}"/>
              </a:ext>
            </a:extLst>
          </p:cNvPr>
          <p:cNvPicPr>
            <a:picLocks noChangeAspect="1"/>
          </p:cNvPicPr>
          <p:nvPr/>
        </p:nvPicPr>
        <p:blipFill>
          <a:blip r:embed="rId3"/>
          <a:stretch>
            <a:fillRect/>
          </a:stretch>
        </p:blipFill>
        <p:spPr>
          <a:xfrm>
            <a:off x="5820905" y="2517402"/>
            <a:ext cx="5926809" cy="2461817"/>
          </a:xfrm>
          <a:prstGeom prst="rect">
            <a:avLst/>
          </a:prstGeom>
        </p:spPr>
      </p:pic>
      <p:sp>
        <p:nvSpPr>
          <p:cNvPr id="7" name="TextBox 6">
            <a:extLst>
              <a:ext uri="{FF2B5EF4-FFF2-40B4-BE49-F238E27FC236}">
                <a16:creationId xmlns:a16="http://schemas.microsoft.com/office/drawing/2014/main" id="{55123C2E-9F94-D9DE-2323-426A4D70248B}"/>
              </a:ext>
            </a:extLst>
          </p:cNvPr>
          <p:cNvSpPr txBox="1"/>
          <p:nvPr/>
        </p:nvSpPr>
        <p:spPr>
          <a:xfrm>
            <a:off x="7625166" y="5903893"/>
            <a:ext cx="4675322" cy="95410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Bontempi, Dennis, et al. "</a:t>
            </a:r>
            <a:r>
              <a:rPr lang="en-US" sz="1400" b="0" i="0" dirty="0" err="1">
                <a:solidFill>
                  <a:srgbClr val="222222"/>
                </a:solidFill>
                <a:effectLst/>
                <a:latin typeface="Arial" panose="020B0604020202020204" pitchFamily="34" charset="0"/>
              </a:rPr>
              <a:t>FaceAge</a:t>
            </a:r>
            <a:r>
              <a:rPr lang="en-US" sz="1400" b="0" i="0" dirty="0">
                <a:solidFill>
                  <a:srgbClr val="222222"/>
                </a:solidFill>
                <a:effectLst/>
                <a:latin typeface="Arial" panose="020B0604020202020204" pitchFamily="34" charset="0"/>
              </a:rPr>
              <a:t>, a deep learning system to estimate biological age from face photographs to improve prognostication: a model development and validation study." </a:t>
            </a:r>
            <a:r>
              <a:rPr lang="en-US" sz="1400" b="0" i="1" dirty="0">
                <a:solidFill>
                  <a:srgbClr val="222222"/>
                </a:solidFill>
                <a:effectLst/>
                <a:latin typeface="Arial" panose="020B0604020202020204" pitchFamily="34" charset="0"/>
              </a:rPr>
              <a:t>The Lancet Digital Health</a:t>
            </a:r>
            <a:r>
              <a:rPr lang="en-US" sz="1400" b="0" i="0" dirty="0">
                <a:solidFill>
                  <a:srgbClr val="222222"/>
                </a:solidFill>
                <a:effectLst/>
                <a:latin typeface="Arial" panose="020B0604020202020204" pitchFamily="34" charset="0"/>
              </a:rPr>
              <a:t> (2025).</a:t>
            </a:r>
            <a:endParaRPr lang="en-US" sz="1400" dirty="0"/>
          </a:p>
        </p:txBody>
      </p:sp>
    </p:spTree>
    <p:extLst>
      <p:ext uri="{BB962C8B-B14F-4D97-AF65-F5344CB8AC3E}">
        <p14:creationId xmlns:p14="http://schemas.microsoft.com/office/powerpoint/2010/main" val="530620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801C190-FE88-44D5-C1B7-B728E611A22B}"/>
            </a:ext>
          </a:extLst>
        </p:cNvPr>
        <p:cNvGrpSpPr/>
        <p:nvPr/>
      </p:nvGrpSpPr>
      <p:grpSpPr>
        <a:xfrm>
          <a:off x="0" y="0"/>
          <a:ext cx="0" cy="0"/>
          <a:chOff x="0" y="0"/>
          <a:chExt cx="0" cy="0"/>
        </a:xfrm>
      </p:grpSpPr>
      <p:pic>
        <p:nvPicPr>
          <p:cNvPr id="2" name="Trimmed_world_life_expectancy">
            <a:hlinkClick r:id="" action="ppaction://media"/>
            <a:extLst>
              <a:ext uri="{FF2B5EF4-FFF2-40B4-BE49-F238E27FC236}">
                <a16:creationId xmlns:a16="http://schemas.microsoft.com/office/drawing/2014/main" id="{4F0F1389-1BF1-3403-795F-B41ECD46D3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5815" y="0"/>
            <a:ext cx="9601200" cy="6858000"/>
          </a:xfrm>
          <a:prstGeom prst="rect">
            <a:avLst/>
          </a:prstGeom>
        </p:spPr>
      </p:pic>
    </p:spTree>
    <p:extLst>
      <p:ext uri="{BB962C8B-B14F-4D97-AF65-F5344CB8AC3E}">
        <p14:creationId xmlns:p14="http://schemas.microsoft.com/office/powerpoint/2010/main" val="187885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423976-73C1-63A5-5112-118340E2C664}"/>
              </a:ext>
            </a:extLst>
          </p:cNvPr>
          <p:cNvPicPr>
            <a:picLocks noChangeAspect="1"/>
          </p:cNvPicPr>
          <p:nvPr/>
        </p:nvPicPr>
        <p:blipFill>
          <a:blip r:embed="rId2"/>
          <a:stretch>
            <a:fillRect/>
          </a:stretch>
        </p:blipFill>
        <p:spPr>
          <a:xfrm>
            <a:off x="4014222" y="1149698"/>
            <a:ext cx="4163555" cy="5069104"/>
          </a:xfrm>
          <a:prstGeom prst="rect">
            <a:avLst/>
          </a:prstGeom>
        </p:spPr>
      </p:pic>
      <p:sp>
        <p:nvSpPr>
          <p:cNvPr id="3" name="TextBox 2">
            <a:extLst>
              <a:ext uri="{FF2B5EF4-FFF2-40B4-BE49-F238E27FC236}">
                <a16:creationId xmlns:a16="http://schemas.microsoft.com/office/drawing/2014/main" id="{B2FB0DFC-EC49-A0A5-1EC3-AAF2C579405B}"/>
              </a:ext>
            </a:extLst>
          </p:cNvPr>
          <p:cNvSpPr txBox="1"/>
          <p:nvPr/>
        </p:nvSpPr>
        <p:spPr>
          <a:xfrm>
            <a:off x="-1" y="223699"/>
            <a:ext cx="12191999" cy="830997"/>
          </a:xfrm>
          <a:prstGeom prst="rect">
            <a:avLst/>
          </a:prstGeom>
          <a:noFill/>
        </p:spPr>
        <p:txBody>
          <a:bodyPr wrap="square" rtlCol="0">
            <a:spAutoFit/>
          </a:bodyPr>
          <a:lstStyle/>
          <a:p>
            <a:r>
              <a:rPr lang="en-US" sz="2400" dirty="0" err="1"/>
              <a:t>FaceAge</a:t>
            </a:r>
            <a:r>
              <a:rPr lang="en-US" sz="2400" dirty="0"/>
              <a:t> determined by AI significantly distinguishes patients who smoke from non-smokers</a:t>
            </a:r>
          </a:p>
        </p:txBody>
      </p:sp>
      <p:sp>
        <p:nvSpPr>
          <p:cNvPr id="4" name="TextBox 3">
            <a:extLst>
              <a:ext uri="{FF2B5EF4-FFF2-40B4-BE49-F238E27FC236}">
                <a16:creationId xmlns:a16="http://schemas.microsoft.com/office/drawing/2014/main" id="{9CF0B369-17F7-6386-D4E1-E4EE17924C96}"/>
              </a:ext>
            </a:extLst>
          </p:cNvPr>
          <p:cNvSpPr txBox="1"/>
          <p:nvPr/>
        </p:nvSpPr>
        <p:spPr>
          <a:xfrm>
            <a:off x="7625166" y="5903893"/>
            <a:ext cx="4675322" cy="95410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Bontempi, Dennis, et al. "</a:t>
            </a:r>
            <a:r>
              <a:rPr lang="en-US" sz="1400" b="0" i="0" dirty="0" err="1">
                <a:solidFill>
                  <a:srgbClr val="222222"/>
                </a:solidFill>
                <a:effectLst/>
                <a:latin typeface="Arial" panose="020B0604020202020204" pitchFamily="34" charset="0"/>
              </a:rPr>
              <a:t>FaceAge</a:t>
            </a:r>
            <a:r>
              <a:rPr lang="en-US" sz="1400" b="0" i="0" dirty="0">
                <a:solidFill>
                  <a:srgbClr val="222222"/>
                </a:solidFill>
                <a:effectLst/>
                <a:latin typeface="Arial" panose="020B0604020202020204" pitchFamily="34" charset="0"/>
              </a:rPr>
              <a:t>, a deep learning system to estimate biological age from face photographs to improve prognostication: a model development and validation study." </a:t>
            </a:r>
            <a:r>
              <a:rPr lang="en-US" sz="1400" b="0" i="1" dirty="0">
                <a:solidFill>
                  <a:srgbClr val="222222"/>
                </a:solidFill>
                <a:effectLst/>
                <a:latin typeface="Arial" panose="020B0604020202020204" pitchFamily="34" charset="0"/>
              </a:rPr>
              <a:t>The Lancet Digital Health</a:t>
            </a:r>
            <a:r>
              <a:rPr lang="en-US" sz="1400" b="0" i="0" dirty="0">
                <a:solidFill>
                  <a:srgbClr val="222222"/>
                </a:solidFill>
                <a:effectLst/>
                <a:latin typeface="Arial" panose="020B0604020202020204" pitchFamily="34" charset="0"/>
              </a:rPr>
              <a:t> (2025).</a:t>
            </a:r>
            <a:endParaRPr lang="en-US" sz="1400" dirty="0"/>
          </a:p>
        </p:txBody>
      </p:sp>
    </p:spTree>
    <p:extLst>
      <p:ext uri="{BB962C8B-B14F-4D97-AF65-F5344CB8AC3E}">
        <p14:creationId xmlns:p14="http://schemas.microsoft.com/office/powerpoint/2010/main" val="15982114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2EF74-F715-DAD4-7C3D-82EAACEF16A1}"/>
              </a:ext>
            </a:extLst>
          </p:cNvPr>
          <p:cNvPicPr>
            <a:picLocks noChangeAspect="1"/>
          </p:cNvPicPr>
          <p:nvPr/>
        </p:nvPicPr>
        <p:blipFill>
          <a:blip r:embed="rId2"/>
          <a:stretch>
            <a:fillRect/>
          </a:stretch>
        </p:blipFill>
        <p:spPr>
          <a:xfrm>
            <a:off x="4266490" y="1363851"/>
            <a:ext cx="3659019" cy="5230678"/>
          </a:xfrm>
          <a:prstGeom prst="rect">
            <a:avLst/>
          </a:prstGeom>
        </p:spPr>
      </p:pic>
      <p:sp>
        <p:nvSpPr>
          <p:cNvPr id="3" name="TextBox 2">
            <a:extLst>
              <a:ext uri="{FF2B5EF4-FFF2-40B4-BE49-F238E27FC236}">
                <a16:creationId xmlns:a16="http://schemas.microsoft.com/office/drawing/2014/main" id="{07FEA7AD-0FC6-F754-ADC8-D928638651F0}"/>
              </a:ext>
            </a:extLst>
          </p:cNvPr>
          <p:cNvSpPr txBox="1"/>
          <p:nvPr/>
        </p:nvSpPr>
        <p:spPr>
          <a:xfrm>
            <a:off x="-1" y="223699"/>
            <a:ext cx="12191999" cy="830997"/>
          </a:xfrm>
          <a:prstGeom prst="rect">
            <a:avLst/>
          </a:prstGeom>
          <a:noFill/>
        </p:spPr>
        <p:txBody>
          <a:bodyPr wrap="square" rtlCol="0">
            <a:spAutoFit/>
          </a:bodyPr>
          <a:lstStyle/>
          <a:p>
            <a:r>
              <a:rPr lang="en-US" sz="2400" dirty="0" err="1"/>
              <a:t>FaceAge</a:t>
            </a:r>
            <a:r>
              <a:rPr lang="en-US" sz="2400" dirty="0"/>
              <a:t> AI strongly predicts survival at 6 months, does so better than doctors, and can be used by doctors to improve their own predictions</a:t>
            </a:r>
          </a:p>
        </p:txBody>
      </p:sp>
      <p:sp>
        <p:nvSpPr>
          <p:cNvPr id="5" name="TextBox 4">
            <a:extLst>
              <a:ext uri="{FF2B5EF4-FFF2-40B4-BE49-F238E27FC236}">
                <a16:creationId xmlns:a16="http://schemas.microsoft.com/office/drawing/2014/main" id="{9FE8FDCC-5501-357A-E89E-C101D3C53D9B}"/>
              </a:ext>
            </a:extLst>
          </p:cNvPr>
          <p:cNvSpPr txBox="1"/>
          <p:nvPr/>
        </p:nvSpPr>
        <p:spPr>
          <a:xfrm>
            <a:off x="7625166" y="5903893"/>
            <a:ext cx="4675322" cy="95410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Bontempi, Dennis, et al. "</a:t>
            </a:r>
            <a:r>
              <a:rPr lang="en-US" sz="1400" b="0" i="0" dirty="0" err="1">
                <a:solidFill>
                  <a:srgbClr val="222222"/>
                </a:solidFill>
                <a:effectLst/>
                <a:latin typeface="Arial" panose="020B0604020202020204" pitchFamily="34" charset="0"/>
              </a:rPr>
              <a:t>FaceAge</a:t>
            </a:r>
            <a:r>
              <a:rPr lang="en-US" sz="1400" b="0" i="0" dirty="0">
                <a:solidFill>
                  <a:srgbClr val="222222"/>
                </a:solidFill>
                <a:effectLst/>
                <a:latin typeface="Arial" panose="020B0604020202020204" pitchFamily="34" charset="0"/>
              </a:rPr>
              <a:t>, a deep learning system to estimate biological age from face photographs to improve prognostication: a model development and validation study." </a:t>
            </a:r>
            <a:r>
              <a:rPr lang="en-US" sz="1400" b="0" i="1" dirty="0">
                <a:solidFill>
                  <a:srgbClr val="222222"/>
                </a:solidFill>
                <a:effectLst/>
                <a:latin typeface="Arial" panose="020B0604020202020204" pitchFamily="34" charset="0"/>
              </a:rPr>
              <a:t>The Lancet Digital Health</a:t>
            </a:r>
            <a:r>
              <a:rPr lang="en-US" sz="1400" b="0" i="0" dirty="0">
                <a:solidFill>
                  <a:srgbClr val="222222"/>
                </a:solidFill>
                <a:effectLst/>
                <a:latin typeface="Arial" panose="020B0604020202020204" pitchFamily="34" charset="0"/>
              </a:rPr>
              <a:t> (2025).</a:t>
            </a:r>
            <a:endParaRPr lang="en-US" sz="1400" dirty="0"/>
          </a:p>
        </p:txBody>
      </p:sp>
    </p:spTree>
    <p:extLst>
      <p:ext uri="{BB962C8B-B14F-4D97-AF65-F5344CB8AC3E}">
        <p14:creationId xmlns:p14="http://schemas.microsoft.com/office/powerpoint/2010/main" val="13548027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DD44CC-B6F4-3C58-0A64-48AC6B12AF82}"/>
              </a:ext>
            </a:extLst>
          </p:cNvPr>
          <p:cNvPicPr>
            <a:picLocks noChangeAspect="1"/>
          </p:cNvPicPr>
          <p:nvPr/>
        </p:nvPicPr>
        <p:blipFill>
          <a:blip r:embed="rId2"/>
          <a:stretch>
            <a:fillRect/>
          </a:stretch>
        </p:blipFill>
        <p:spPr>
          <a:xfrm>
            <a:off x="2209800" y="1469544"/>
            <a:ext cx="7772400" cy="3918912"/>
          </a:xfrm>
          <a:prstGeom prst="rect">
            <a:avLst/>
          </a:prstGeom>
        </p:spPr>
      </p:pic>
    </p:spTree>
    <p:extLst>
      <p:ext uri="{BB962C8B-B14F-4D97-AF65-F5344CB8AC3E}">
        <p14:creationId xmlns:p14="http://schemas.microsoft.com/office/powerpoint/2010/main" val="5429052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E35818-071E-DCE2-F2C9-7B753B77A11B}"/>
              </a:ext>
            </a:extLst>
          </p:cNvPr>
          <p:cNvSpPr txBox="1"/>
          <p:nvPr/>
        </p:nvSpPr>
        <p:spPr>
          <a:xfrm>
            <a:off x="2827605" y="2280587"/>
            <a:ext cx="7484014" cy="1754326"/>
          </a:xfrm>
          <a:prstGeom prst="rect">
            <a:avLst/>
          </a:prstGeom>
          <a:noFill/>
        </p:spPr>
        <p:txBody>
          <a:bodyPr wrap="square" rtlCol="0">
            <a:spAutoFit/>
          </a:bodyPr>
          <a:lstStyle/>
          <a:p>
            <a:r>
              <a:rPr lang="en-US" sz="3600" dirty="0"/>
              <a:t>Let’s reflect upon our journey through chronological time</a:t>
            </a:r>
          </a:p>
          <a:p>
            <a:r>
              <a:rPr lang="en-US" sz="3600" dirty="0"/>
              <a:t>and chronological age </a:t>
            </a:r>
          </a:p>
        </p:txBody>
      </p:sp>
    </p:spTree>
    <p:extLst>
      <p:ext uri="{BB962C8B-B14F-4D97-AF65-F5344CB8AC3E}">
        <p14:creationId xmlns:p14="http://schemas.microsoft.com/office/powerpoint/2010/main" val="29808316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7F9B4-2575-8F2A-3D7F-804CAE912D7D}"/>
            </a:ext>
          </a:extLst>
        </p:cNvPr>
        <p:cNvGrpSpPr/>
        <p:nvPr/>
      </p:nvGrpSpPr>
      <p:grpSpPr>
        <a:xfrm>
          <a:off x="0" y="0"/>
          <a:ext cx="0" cy="0"/>
          <a:chOff x="0" y="0"/>
          <a:chExt cx="0" cy="0"/>
        </a:xfrm>
      </p:grpSpPr>
      <p:pic>
        <p:nvPicPr>
          <p:cNvPr id="1026" name="Picture 2" descr="A man sitting in a chair-like contraption attached to a scale above for weighing him.">
            <a:extLst>
              <a:ext uri="{FF2B5EF4-FFF2-40B4-BE49-F238E27FC236}">
                <a16:creationId xmlns:a16="http://schemas.microsoft.com/office/drawing/2014/main" id="{D685C97B-C6A3-513C-3711-23C661039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07" t="36443" r="20352" b="13471"/>
          <a:stretch/>
        </p:blipFill>
        <p:spPr bwMode="auto">
          <a:xfrm>
            <a:off x="1315329" y="1331660"/>
            <a:ext cx="2964775" cy="35824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18B85F-A50E-11D4-17F1-DA67EC190A62}"/>
              </a:ext>
            </a:extLst>
          </p:cNvPr>
          <p:cNvSpPr txBox="1"/>
          <p:nvPr/>
        </p:nvSpPr>
        <p:spPr>
          <a:xfrm>
            <a:off x="1315329" y="5982884"/>
            <a:ext cx="1313180"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1613</a:t>
            </a:r>
          </a:p>
        </p:txBody>
      </p:sp>
      <p:sp>
        <p:nvSpPr>
          <p:cNvPr id="3" name="TextBox 2">
            <a:extLst>
              <a:ext uri="{FF2B5EF4-FFF2-40B4-BE49-F238E27FC236}">
                <a16:creationId xmlns:a16="http://schemas.microsoft.com/office/drawing/2014/main" id="{53526B1A-3A51-430A-DEF5-53E8757856A4}"/>
              </a:ext>
            </a:extLst>
          </p:cNvPr>
          <p:cNvSpPr txBox="1"/>
          <p:nvPr/>
        </p:nvSpPr>
        <p:spPr>
          <a:xfrm>
            <a:off x="1315329" y="4914096"/>
            <a:ext cx="6098344" cy="369332"/>
          </a:xfrm>
          <a:prstGeom prst="rect">
            <a:avLst/>
          </a:prstGeom>
          <a:noFill/>
        </p:spPr>
        <p:txBody>
          <a:bodyPr wrap="square">
            <a:spAutoFit/>
          </a:bodyPr>
          <a:lstStyle/>
          <a:p>
            <a:r>
              <a:rPr lang="en-US" i="0" dirty="0" err="1">
                <a:solidFill>
                  <a:srgbClr val="202122"/>
                </a:solidFill>
                <a:effectLst/>
                <a:latin typeface="Arial" panose="020B0604020202020204" pitchFamily="34" charset="0"/>
              </a:rPr>
              <a:t>Santorio</a:t>
            </a:r>
            <a:r>
              <a:rPr lang="en-US" i="0" dirty="0">
                <a:solidFill>
                  <a:srgbClr val="202122"/>
                </a:solidFill>
                <a:effectLst/>
                <a:latin typeface="Arial" panose="020B0604020202020204" pitchFamily="34" charset="0"/>
              </a:rPr>
              <a:t> </a:t>
            </a:r>
            <a:r>
              <a:rPr lang="en-US" i="0" dirty="0" err="1">
                <a:solidFill>
                  <a:srgbClr val="202122"/>
                </a:solidFill>
                <a:effectLst/>
                <a:latin typeface="Arial" panose="020B0604020202020204" pitchFamily="34" charset="0"/>
              </a:rPr>
              <a:t>Santorio</a:t>
            </a:r>
            <a:endParaRPr lang="en-US" dirty="0"/>
          </a:p>
        </p:txBody>
      </p:sp>
    </p:spTree>
    <p:extLst>
      <p:ext uri="{BB962C8B-B14F-4D97-AF65-F5344CB8AC3E}">
        <p14:creationId xmlns:p14="http://schemas.microsoft.com/office/powerpoint/2010/main" val="19377671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67EE0-81FE-2C36-B95D-1C3060A00C60}"/>
            </a:ext>
          </a:extLst>
        </p:cNvPr>
        <p:cNvGrpSpPr/>
        <p:nvPr/>
      </p:nvGrpSpPr>
      <p:grpSpPr>
        <a:xfrm>
          <a:off x="0" y="0"/>
          <a:ext cx="0" cy="0"/>
          <a:chOff x="0" y="0"/>
          <a:chExt cx="0" cy="0"/>
        </a:xfrm>
      </p:grpSpPr>
      <p:pic>
        <p:nvPicPr>
          <p:cNvPr id="7" name="Picture 2" descr="A man sitting in a chair-like contraption attached to a scale above for weighing him.">
            <a:extLst>
              <a:ext uri="{FF2B5EF4-FFF2-40B4-BE49-F238E27FC236}">
                <a16:creationId xmlns:a16="http://schemas.microsoft.com/office/drawing/2014/main" id="{205E3E04-52A7-A4C8-8F43-1739DCBC7D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8" t="50108" r="42291" b="16568"/>
          <a:stretch/>
        </p:blipFill>
        <p:spPr bwMode="auto">
          <a:xfrm>
            <a:off x="5816794" y="116958"/>
            <a:ext cx="4389130" cy="67410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man sitting in a chair-like contraption attached to a scale above for weighing him.">
            <a:extLst>
              <a:ext uri="{FF2B5EF4-FFF2-40B4-BE49-F238E27FC236}">
                <a16:creationId xmlns:a16="http://schemas.microsoft.com/office/drawing/2014/main" id="{43945355-21A6-1846-F080-780F253D2C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07" t="36443" r="20352" b="13471"/>
          <a:stretch/>
        </p:blipFill>
        <p:spPr bwMode="auto">
          <a:xfrm>
            <a:off x="1315329" y="1331660"/>
            <a:ext cx="2964775" cy="35824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B2EB09-A728-2F9F-C054-9BE5D65C8BA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2788288">
            <a:off x="7739400" y="1924453"/>
            <a:ext cx="1152915" cy="924341"/>
          </a:xfrm>
          <a:prstGeom prst="rect">
            <a:avLst/>
          </a:prstGeom>
        </p:spPr>
      </p:pic>
      <p:pic>
        <p:nvPicPr>
          <p:cNvPr id="10" name="Picture 9">
            <a:extLst>
              <a:ext uri="{FF2B5EF4-FFF2-40B4-BE49-F238E27FC236}">
                <a16:creationId xmlns:a16="http://schemas.microsoft.com/office/drawing/2014/main" id="{C15753FA-7A26-FE8A-3386-0FCB6CDD51A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48" b="90707" l="9914" r="89978">
                        <a14:foregroundMark x1="34591" y1="34162" x2="43858" y2="30628"/>
                        <a14:foregroundMark x1="43858" y1="30628" x2="45582" y2="28272"/>
                        <a14:foregroundMark x1="29849" y1="54188" x2="42241" y2="75262"/>
                        <a14:foregroundMark x1="58513" y1="90707" x2="58513" y2="90707"/>
                        <a14:foregroundMark x1="58513" y1="90707" x2="58513" y2="90707"/>
                      </a14:backgroundRemoval>
                    </a14:imgEffect>
                  </a14:imgLayer>
                </a14:imgProps>
              </a:ext>
            </a:extLst>
          </a:blip>
          <a:stretch>
            <a:fillRect/>
          </a:stretch>
        </p:blipFill>
        <p:spPr>
          <a:xfrm rot="2981967">
            <a:off x="7413107" y="1792349"/>
            <a:ext cx="1003698" cy="826320"/>
          </a:xfrm>
          <a:prstGeom prst="rect">
            <a:avLst/>
          </a:prstGeom>
        </p:spPr>
      </p:pic>
      <p:pic>
        <p:nvPicPr>
          <p:cNvPr id="11" name="Picture 10">
            <a:extLst>
              <a:ext uri="{FF2B5EF4-FFF2-40B4-BE49-F238E27FC236}">
                <a16:creationId xmlns:a16="http://schemas.microsoft.com/office/drawing/2014/main" id="{24906AE1-B6AB-05C9-EB92-053BF447B565}"/>
              </a:ext>
            </a:extLst>
          </p:cNvPr>
          <p:cNvPicPr>
            <a:picLocks noChangeAspect="1"/>
          </p:cNvPicPr>
          <p:nvPr/>
        </p:nvPicPr>
        <p:blipFill>
          <a:blip r:embed="rId8"/>
          <a:srcRect t="37453"/>
          <a:stretch/>
        </p:blipFill>
        <p:spPr>
          <a:xfrm>
            <a:off x="8118453" y="5329271"/>
            <a:ext cx="3074087" cy="1299944"/>
          </a:xfrm>
          <a:prstGeom prst="rect">
            <a:avLst/>
          </a:prstGeom>
        </p:spPr>
      </p:pic>
      <p:pic>
        <p:nvPicPr>
          <p:cNvPr id="13" name="Picture 12" descr="A person getting blood from a vein&#10;&#10;AI-generated content may be incorrect.">
            <a:extLst>
              <a:ext uri="{FF2B5EF4-FFF2-40B4-BE49-F238E27FC236}">
                <a16:creationId xmlns:a16="http://schemas.microsoft.com/office/drawing/2014/main" id="{ED6381F0-08FD-6854-5A28-FE423D800FD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800" b="98800" l="1700" r="96900">
                        <a14:foregroundMark x1="6200" y1="34800" x2="1700" y2="16000"/>
                        <a14:foregroundMark x1="13700" y1="11800" x2="22100" y2="12200"/>
                        <a14:foregroundMark x1="22100" y1="12200" x2="22400" y2="11800"/>
                        <a14:foregroundMark x1="51800" y1="29600" x2="72500" y2="26800"/>
                        <a14:foregroundMark x1="88500" y1="32400" x2="93400" y2="45400"/>
                        <a14:foregroundMark x1="93400" y1="45400" x2="93400" y2="50800"/>
                        <a14:foregroundMark x1="79300" y1="73400" x2="74600" y2="89400"/>
                        <a14:foregroundMark x1="74600" y1="89400" x2="70800" y2="95000"/>
                        <a14:foregroundMark x1="80000" y1="52200" x2="84400" y2="37800"/>
                        <a14:foregroundMark x1="84400" y1="37800" x2="91200" y2="27800"/>
                        <a14:foregroundMark x1="91200" y1="27800" x2="96900" y2="27800"/>
                        <a14:foregroundMark x1="87300" y1="73000" x2="94800" y2="55000"/>
                        <a14:foregroundMark x1="94800" y1="55000" x2="87300" y2="41600"/>
                        <a14:foregroundMark x1="87300" y1="41600" x2="77900" y2="52800"/>
                        <a14:foregroundMark x1="77700" y1="69200" x2="69700" y2="93600"/>
                        <a14:foregroundMark x1="70100" y1="96400" x2="69900" y2="98800"/>
                        <a14:foregroundMark x1="19400" y1="10400" x2="26200" y2="10800"/>
                        <a14:foregroundMark x1="26400" y1="10000" x2="28800" y2="10400"/>
                        <a14:foregroundMark x1="4300" y1="11800" x2="3600" y2="2800"/>
                        <a14:foregroundMark x1="77200" y1="58400" x2="73900" y2="63600"/>
                        <a14:foregroundMark x1="68000" y1="54600" x2="71100" y2="55000"/>
                        <a14:foregroundMark x1="70600" y1="55000" x2="71300" y2="53600"/>
                        <a14:foregroundMark x1="74100" y1="89000" x2="76500" y2="84600"/>
                        <a14:foregroundMark x1="76700" y1="84200" x2="72000" y2="98400"/>
                        <a14:foregroundMark x1="78600" y1="82400" x2="73700" y2="97400"/>
                        <a14:backgroundMark x1="42400" y1="10000" x2="78600" y2="10400"/>
                        <a14:backgroundMark x1="78600" y1="10400" x2="81900" y2="10000"/>
                      </a14:backgroundRemoval>
                    </a14:imgEffect>
                  </a14:imgLayer>
                </a14:imgProps>
              </a:ext>
            </a:extLst>
          </a:blip>
          <a:stretch>
            <a:fillRect/>
          </a:stretch>
        </p:blipFill>
        <p:spPr>
          <a:xfrm rot="879262">
            <a:off x="6149182" y="2604679"/>
            <a:ext cx="1943664" cy="971833"/>
          </a:xfrm>
          <a:prstGeom prst="rect">
            <a:avLst/>
          </a:prstGeom>
        </p:spPr>
      </p:pic>
      <p:pic>
        <p:nvPicPr>
          <p:cNvPr id="18" name="Picture 17" descr="A pile of pills and capsules&#10;&#10;AI-generated content may be incorrect.">
            <a:extLst>
              <a:ext uri="{FF2B5EF4-FFF2-40B4-BE49-F238E27FC236}">
                <a16:creationId xmlns:a16="http://schemas.microsoft.com/office/drawing/2014/main" id="{A8CCC1F4-80E2-C7A2-FD2C-89673228A095}"/>
              </a:ext>
            </a:extLst>
          </p:cNvPr>
          <p:cNvPicPr>
            <a:picLocks noChangeAspect="1"/>
          </p:cNvPicPr>
          <p:nvPr/>
        </p:nvPicPr>
        <p:blipFill>
          <a:blip r:embed="rId11"/>
          <a:stretch>
            <a:fillRect/>
          </a:stretch>
        </p:blipFill>
        <p:spPr>
          <a:xfrm>
            <a:off x="9103862" y="3991506"/>
            <a:ext cx="1102062" cy="735431"/>
          </a:xfrm>
          <a:prstGeom prst="rect">
            <a:avLst/>
          </a:prstGeom>
        </p:spPr>
      </p:pic>
      <p:pic>
        <p:nvPicPr>
          <p:cNvPr id="19" name="Picture 18">
            <a:extLst>
              <a:ext uri="{FF2B5EF4-FFF2-40B4-BE49-F238E27FC236}">
                <a16:creationId xmlns:a16="http://schemas.microsoft.com/office/drawing/2014/main" id="{CF1EA9E4-D9CC-4A12-67CB-68D7842C8825}"/>
              </a:ext>
            </a:extLst>
          </p:cNvPr>
          <p:cNvPicPr>
            <a:picLocks noChangeAspect="1"/>
          </p:cNvPicPr>
          <p:nvPr/>
        </p:nvPicPr>
        <p:blipFill>
          <a:blip r:embed="rId12"/>
          <a:stretch>
            <a:fillRect/>
          </a:stretch>
        </p:blipFill>
        <p:spPr>
          <a:xfrm>
            <a:off x="8972970" y="2343001"/>
            <a:ext cx="1365052" cy="1648505"/>
          </a:xfrm>
          <a:prstGeom prst="rect">
            <a:avLst/>
          </a:prstGeom>
        </p:spPr>
      </p:pic>
      <p:pic>
        <p:nvPicPr>
          <p:cNvPr id="25" name="Picture 24">
            <a:extLst>
              <a:ext uri="{FF2B5EF4-FFF2-40B4-BE49-F238E27FC236}">
                <a16:creationId xmlns:a16="http://schemas.microsoft.com/office/drawing/2014/main" id="{98286246-AAD9-9CEF-EC4D-B2DE8E04EED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backgroundMark x1="64194" y1="56420" x2="56613" y2="74903"/>
                        <a14:backgroundMark x1="56613" y1="74903" x2="40323" y2="64591"/>
                        <a14:backgroundMark x1="53871" y1="37354" x2="62258" y2="25681"/>
                        <a14:backgroundMark x1="62258" y1="25681" x2="71613" y2="23152"/>
                        <a14:backgroundMark x1="42419" y1="33268" x2="55323" y2="34825"/>
                        <a14:backgroundMark x1="55323" y1="34825" x2="55806" y2="34630"/>
                        <a14:backgroundMark x1="70323" y1="55642" x2="64839" y2="72763"/>
                        <a14:backgroundMark x1="34355" y1="59339" x2="34355" y2="59339"/>
                      </a14:backgroundRemoval>
                    </a14:imgEffect>
                  </a14:imgLayer>
                </a14:imgProps>
              </a:ext>
            </a:extLst>
          </a:blip>
          <a:stretch>
            <a:fillRect/>
          </a:stretch>
        </p:blipFill>
        <p:spPr>
          <a:xfrm flipH="1">
            <a:off x="5363547" y="-136127"/>
            <a:ext cx="2660467" cy="2205613"/>
          </a:xfrm>
          <a:prstGeom prst="rect">
            <a:avLst/>
          </a:prstGeom>
        </p:spPr>
      </p:pic>
      <p:sp>
        <p:nvSpPr>
          <p:cNvPr id="2" name="TextBox 1">
            <a:extLst>
              <a:ext uri="{FF2B5EF4-FFF2-40B4-BE49-F238E27FC236}">
                <a16:creationId xmlns:a16="http://schemas.microsoft.com/office/drawing/2014/main" id="{0F5130CF-D827-83B1-6C67-9C8755984D11}"/>
              </a:ext>
            </a:extLst>
          </p:cNvPr>
          <p:cNvSpPr txBox="1"/>
          <p:nvPr/>
        </p:nvSpPr>
        <p:spPr>
          <a:xfrm>
            <a:off x="1315329" y="5982884"/>
            <a:ext cx="1313180"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1613</a:t>
            </a:r>
          </a:p>
        </p:txBody>
      </p:sp>
      <p:sp>
        <p:nvSpPr>
          <p:cNvPr id="4" name="TextBox 3">
            <a:extLst>
              <a:ext uri="{FF2B5EF4-FFF2-40B4-BE49-F238E27FC236}">
                <a16:creationId xmlns:a16="http://schemas.microsoft.com/office/drawing/2014/main" id="{22F56CC8-8E7A-7886-CB12-01E34350FE29}"/>
              </a:ext>
            </a:extLst>
          </p:cNvPr>
          <p:cNvSpPr txBox="1"/>
          <p:nvPr/>
        </p:nvSpPr>
        <p:spPr>
          <a:xfrm>
            <a:off x="5816794" y="5979243"/>
            <a:ext cx="1313180" cy="769441"/>
          </a:xfrm>
          <a:prstGeom prst="rect">
            <a:avLst/>
          </a:prstGeom>
          <a:noFill/>
        </p:spPr>
        <p:txBody>
          <a:bodyPr wrap="none" rtlCol="0">
            <a:spAutoFit/>
          </a:bodyPr>
          <a:lstStyle/>
          <a:p>
            <a:r>
              <a:rPr lang="en-US" sz="4400" dirty="0">
                <a:solidFill>
                  <a:schemeClr val="bg1"/>
                </a:solidFill>
                <a:latin typeface="Times New Roman" panose="02020603050405020304" pitchFamily="18" charset="0"/>
                <a:cs typeface="Times New Roman" panose="02020603050405020304" pitchFamily="18" charset="0"/>
              </a:rPr>
              <a:t>2025</a:t>
            </a:r>
          </a:p>
        </p:txBody>
      </p:sp>
      <p:sp>
        <p:nvSpPr>
          <p:cNvPr id="3" name="TextBox 2">
            <a:extLst>
              <a:ext uri="{FF2B5EF4-FFF2-40B4-BE49-F238E27FC236}">
                <a16:creationId xmlns:a16="http://schemas.microsoft.com/office/drawing/2014/main" id="{974E414E-2363-1AC1-27D0-B8D1348709EE}"/>
              </a:ext>
            </a:extLst>
          </p:cNvPr>
          <p:cNvSpPr txBox="1"/>
          <p:nvPr/>
        </p:nvSpPr>
        <p:spPr>
          <a:xfrm>
            <a:off x="1315329" y="4914096"/>
            <a:ext cx="6098344" cy="369332"/>
          </a:xfrm>
          <a:prstGeom prst="rect">
            <a:avLst/>
          </a:prstGeom>
          <a:noFill/>
        </p:spPr>
        <p:txBody>
          <a:bodyPr wrap="square">
            <a:spAutoFit/>
          </a:bodyPr>
          <a:lstStyle/>
          <a:p>
            <a:r>
              <a:rPr lang="en-US" i="0" dirty="0" err="1">
                <a:solidFill>
                  <a:srgbClr val="202122"/>
                </a:solidFill>
                <a:effectLst/>
                <a:latin typeface="Arial" panose="020B0604020202020204" pitchFamily="34" charset="0"/>
              </a:rPr>
              <a:t>Santorio</a:t>
            </a:r>
            <a:r>
              <a:rPr lang="en-US" i="0" dirty="0">
                <a:solidFill>
                  <a:srgbClr val="202122"/>
                </a:solidFill>
                <a:effectLst/>
                <a:latin typeface="Arial" panose="020B0604020202020204" pitchFamily="34" charset="0"/>
              </a:rPr>
              <a:t> </a:t>
            </a:r>
            <a:r>
              <a:rPr lang="en-US" i="0" dirty="0" err="1">
                <a:solidFill>
                  <a:srgbClr val="202122"/>
                </a:solidFill>
                <a:effectLst/>
                <a:latin typeface="Arial" panose="020B0604020202020204" pitchFamily="34" charset="0"/>
              </a:rPr>
              <a:t>Santorio</a:t>
            </a:r>
            <a:endParaRPr lang="en-US" dirty="0"/>
          </a:p>
        </p:txBody>
      </p:sp>
    </p:spTree>
    <p:extLst>
      <p:ext uri="{BB962C8B-B14F-4D97-AF65-F5344CB8AC3E}">
        <p14:creationId xmlns:p14="http://schemas.microsoft.com/office/powerpoint/2010/main" val="39177250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E4D7A6-8F27-195D-B8E5-A59831CE123A}"/>
            </a:ext>
          </a:extLst>
        </p:cNvPr>
        <p:cNvGrpSpPr/>
        <p:nvPr/>
      </p:nvGrpSpPr>
      <p:grpSpPr>
        <a:xfrm>
          <a:off x="0" y="0"/>
          <a:ext cx="0" cy="0"/>
          <a:chOff x="0" y="0"/>
          <a:chExt cx="0" cy="0"/>
        </a:xfrm>
      </p:grpSpPr>
      <p:pic>
        <p:nvPicPr>
          <p:cNvPr id="7" name="Picture 2" descr="A man sitting in a chair-like contraption attached to a scale above for weighing him.">
            <a:extLst>
              <a:ext uri="{FF2B5EF4-FFF2-40B4-BE49-F238E27FC236}">
                <a16:creationId xmlns:a16="http://schemas.microsoft.com/office/drawing/2014/main" id="{17325C0D-E21E-3EB5-09EC-7E491DA3EB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8" t="50108" r="42291" b="16568"/>
          <a:stretch/>
        </p:blipFill>
        <p:spPr bwMode="auto">
          <a:xfrm>
            <a:off x="4817333" y="116958"/>
            <a:ext cx="4389130" cy="67410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man sitting in a chair-like contraption attached to a scale above for weighing him.">
            <a:extLst>
              <a:ext uri="{FF2B5EF4-FFF2-40B4-BE49-F238E27FC236}">
                <a16:creationId xmlns:a16="http://schemas.microsoft.com/office/drawing/2014/main" id="{0D35AD18-9D61-8C66-6264-E37DF03A4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07" t="36443" r="20352" b="13471"/>
          <a:stretch/>
        </p:blipFill>
        <p:spPr bwMode="auto">
          <a:xfrm>
            <a:off x="315868" y="1331660"/>
            <a:ext cx="2964775" cy="35824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35AF9B-D831-3D02-49DC-40B7A3B2AFE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2788288">
            <a:off x="6739939" y="1924453"/>
            <a:ext cx="1152915" cy="924341"/>
          </a:xfrm>
          <a:prstGeom prst="rect">
            <a:avLst/>
          </a:prstGeom>
        </p:spPr>
      </p:pic>
      <p:pic>
        <p:nvPicPr>
          <p:cNvPr id="10" name="Picture 9">
            <a:extLst>
              <a:ext uri="{FF2B5EF4-FFF2-40B4-BE49-F238E27FC236}">
                <a16:creationId xmlns:a16="http://schemas.microsoft.com/office/drawing/2014/main" id="{67ADF466-EAB6-025F-5283-926E426B3EC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48" b="90707" l="9914" r="89978">
                        <a14:foregroundMark x1="34591" y1="34162" x2="43858" y2="30628"/>
                        <a14:foregroundMark x1="43858" y1="30628" x2="45582" y2="28272"/>
                        <a14:foregroundMark x1="29849" y1="54188" x2="42241" y2="75262"/>
                        <a14:foregroundMark x1="58513" y1="90707" x2="58513" y2="90707"/>
                        <a14:foregroundMark x1="58513" y1="90707" x2="58513" y2="90707"/>
                      </a14:backgroundRemoval>
                    </a14:imgEffect>
                  </a14:imgLayer>
                </a14:imgProps>
              </a:ext>
            </a:extLst>
          </a:blip>
          <a:stretch>
            <a:fillRect/>
          </a:stretch>
        </p:blipFill>
        <p:spPr>
          <a:xfrm rot="2981967">
            <a:off x="6413646" y="1792349"/>
            <a:ext cx="1003698" cy="826320"/>
          </a:xfrm>
          <a:prstGeom prst="rect">
            <a:avLst/>
          </a:prstGeom>
        </p:spPr>
      </p:pic>
      <p:pic>
        <p:nvPicPr>
          <p:cNvPr id="11" name="Picture 10">
            <a:extLst>
              <a:ext uri="{FF2B5EF4-FFF2-40B4-BE49-F238E27FC236}">
                <a16:creationId xmlns:a16="http://schemas.microsoft.com/office/drawing/2014/main" id="{75A960F8-205B-FC02-7A9B-97F1C00BC6CB}"/>
              </a:ext>
            </a:extLst>
          </p:cNvPr>
          <p:cNvPicPr>
            <a:picLocks noChangeAspect="1"/>
          </p:cNvPicPr>
          <p:nvPr/>
        </p:nvPicPr>
        <p:blipFill>
          <a:blip r:embed="rId8"/>
          <a:srcRect t="37453"/>
          <a:stretch/>
        </p:blipFill>
        <p:spPr>
          <a:xfrm>
            <a:off x="7118992" y="5329271"/>
            <a:ext cx="3074087" cy="1299944"/>
          </a:xfrm>
          <a:prstGeom prst="rect">
            <a:avLst/>
          </a:prstGeom>
        </p:spPr>
      </p:pic>
      <p:pic>
        <p:nvPicPr>
          <p:cNvPr id="13" name="Picture 12" descr="A person getting blood from a vein&#10;&#10;AI-generated content may be incorrect.">
            <a:extLst>
              <a:ext uri="{FF2B5EF4-FFF2-40B4-BE49-F238E27FC236}">
                <a16:creationId xmlns:a16="http://schemas.microsoft.com/office/drawing/2014/main" id="{F52FA1FA-EBE0-69F1-68B6-7E2194A94D2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800" b="98800" l="1700" r="96900">
                        <a14:foregroundMark x1="6200" y1="34800" x2="1700" y2="16000"/>
                        <a14:foregroundMark x1="13700" y1="11800" x2="22100" y2="12200"/>
                        <a14:foregroundMark x1="22100" y1="12200" x2="22400" y2="11800"/>
                        <a14:foregroundMark x1="51800" y1="29600" x2="72500" y2="26800"/>
                        <a14:foregroundMark x1="88500" y1="32400" x2="93400" y2="45400"/>
                        <a14:foregroundMark x1="93400" y1="45400" x2="93400" y2="50800"/>
                        <a14:foregroundMark x1="79300" y1="73400" x2="74600" y2="89400"/>
                        <a14:foregroundMark x1="74600" y1="89400" x2="70800" y2="95000"/>
                        <a14:foregroundMark x1="80000" y1="52200" x2="84400" y2="37800"/>
                        <a14:foregroundMark x1="84400" y1="37800" x2="91200" y2="27800"/>
                        <a14:foregroundMark x1="91200" y1="27800" x2="96900" y2="27800"/>
                        <a14:foregroundMark x1="87300" y1="73000" x2="94800" y2="55000"/>
                        <a14:foregroundMark x1="94800" y1="55000" x2="87300" y2="41600"/>
                        <a14:foregroundMark x1="87300" y1="41600" x2="77900" y2="52800"/>
                        <a14:foregroundMark x1="77700" y1="69200" x2="69700" y2="93600"/>
                        <a14:foregroundMark x1="70100" y1="96400" x2="69900" y2="98800"/>
                        <a14:foregroundMark x1="19400" y1="10400" x2="26200" y2="10800"/>
                        <a14:foregroundMark x1="26400" y1="10000" x2="28800" y2="10400"/>
                        <a14:foregroundMark x1="4300" y1="11800" x2="3600" y2="2800"/>
                        <a14:foregroundMark x1="77200" y1="58400" x2="73900" y2="63600"/>
                        <a14:foregroundMark x1="68000" y1="54600" x2="71100" y2="55000"/>
                        <a14:foregroundMark x1="70600" y1="55000" x2="71300" y2="53600"/>
                        <a14:foregroundMark x1="74100" y1="89000" x2="76500" y2="84600"/>
                        <a14:foregroundMark x1="76700" y1="84200" x2="72000" y2="98400"/>
                        <a14:foregroundMark x1="78600" y1="82400" x2="73700" y2="97400"/>
                        <a14:backgroundMark x1="42400" y1="10000" x2="78600" y2="10400"/>
                        <a14:backgroundMark x1="78600" y1="10400" x2="81900" y2="10000"/>
                      </a14:backgroundRemoval>
                    </a14:imgEffect>
                  </a14:imgLayer>
                </a14:imgProps>
              </a:ext>
            </a:extLst>
          </a:blip>
          <a:stretch>
            <a:fillRect/>
          </a:stretch>
        </p:blipFill>
        <p:spPr>
          <a:xfrm rot="879262">
            <a:off x="5149721" y="2604679"/>
            <a:ext cx="1943664" cy="971833"/>
          </a:xfrm>
          <a:prstGeom prst="rect">
            <a:avLst/>
          </a:prstGeom>
        </p:spPr>
      </p:pic>
      <p:pic>
        <p:nvPicPr>
          <p:cNvPr id="16" name="Picture 15">
            <a:extLst>
              <a:ext uri="{FF2B5EF4-FFF2-40B4-BE49-F238E27FC236}">
                <a16:creationId xmlns:a16="http://schemas.microsoft.com/office/drawing/2014/main" id="{D6A92F9D-E6A2-058A-998F-A30F12A8BD36}"/>
              </a:ext>
            </a:extLst>
          </p:cNvPr>
          <p:cNvPicPr>
            <a:picLocks noChangeAspect="1"/>
          </p:cNvPicPr>
          <p:nvPr/>
        </p:nvPicPr>
        <p:blipFill>
          <a:blip r:embed="rId11"/>
          <a:stretch>
            <a:fillRect/>
          </a:stretch>
        </p:blipFill>
        <p:spPr>
          <a:xfrm>
            <a:off x="9302142" y="710268"/>
            <a:ext cx="2889858" cy="4390218"/>
          </a:xfrm>
          <a:prstGeom prst="rect">
            <a:avLst/>
          </a:prstGeom>
        </p:spPr>
      </p:pic>
      <p:pic>
        <p:nvPicPr>
          <p:cNvPr id="18" name="Picture 17" descr="A pile of pills and capsules&#10;&#10;AI-generated content may be incorrect.">
            <a:extLst>
              <a:ext uri="{FF2B5EF4-FFF2-40B4-BE49-F238E27FC236}">
                <a16:creationId xmlns:a16="http://schemas.microsoft.com/office/drawing/2014/main" id="{56023427-258F-273C-87DA-FC8CCE01628B}"/>
              </a:ext>
            </a:extLst>
          </p:cNvPr>
          <p:cNvPicPr>
            <a:picLocks noChangeAspect="1"/>
          </p:cNvPicPr>
          <p:nvPr/>
        </p:nvPicPr>
        <p:blipFill>
          <a:blip r:embed="rId12"/>
          <a:stretch>
            <a:fillRect/>
          </a:stretch>
        </p:blipFill>
        <p:spPr>
          <a:xfrm>
            <a:off x="8104401" y="3991506"/>
            <a:ext cx="1102062" cy="735431"/>
          </a:xfrm>
          <a:prstGeom prst="rect">
            <a:avLst/>
          </a:prstGeom>
        </p:spPr>
      </p:pic>
      <p:pic>
        <p:nvPicPr>
          <p:cNvPr id="19" name="Picture 18">
            <a:extLst>
              <a:ext uri="{FF2B5EF4-FFF2-40B4-BE49-F238E27FC236}">
                <a16:creationId xmlns:a16="http://schemas.microsoft.com/office/drawing/2014/main" id="{C7747F05-97D9-E8D3-A902-75EDA93962B0}"/>
              </a:ext>
            </a:extLst>
          </p:cNvPr>
          <p:cNvPicPr>
            <a:picLocks noChangeAspect="1"/>
          </p:cNvPicPr>
          <p:nvPr/>
        </p:nvPicPr>
        <p:blipFill>
          <a:blip r:embed="rId13"/>
          <a:stretch>
            <a:fillRect/>
          </a:stretch>
        </p:blipFill>
        <p:spPr>
          <a:xfrm>
            <a:off x="7973509" y="2343001"/>
            <a:ext cx="1365052" cy="1648505"/>
          </a:xfrm>
          <a:prstGeom prst="rect">
            <a:avLst/>
          </a:prstGeom>
        </p:spPr>
      </p:pic>
      <p:pic>
        <p:nvPicPr>
          <p:cNvPr id="24" name="Picture 23">
            <a:extLst>
              <a:ext uri="{FF2B5EF4-FFF2-40B4-BE49-F238E27FC236}">
                <a16:creationId xmlns:a16="http://schemas.microsoft.com/office/drawing/2014/main" id="{50EC916C-8D57-39D2-8E72-245233851FE9}"/>
              </a:ext>
            </a:extLst>
          </p:cNvPr>
          <p:cNvPicPr>
            <a:picLocks noChangeAspect="1"/>
          </p:cNvPicPr>
          <p:nvPr/>
        </p:nvPicPr>
        <p:blipFill>
          <a:blip r:embed="rId14"/>
          <a:srcRect l="18775" t="7943" r="17572"/>
          <a:stretch/>
        </p:blipFill>
        <p:spPr>
          <a:xfrm rot="2293592">
            <a:off x="7757898" y="1750902"/>
            <a:ext cx="494233" cy="826464"/>
          </a:xfrm>
          <a:prstGeom prst="rect">
            <a:avLst/>
          </a:prstGeom>
        </p:spPr>
      </p:pic>
      <p:pic>
        <p:nvPicPr>
          <p:cNvPr id="25" name="Picture 24">
            <a:extLst>
              <a:ext uri="{FF2B5EF4-FFF2-40B4-BE49-F238E27FC236}">
                <a16:creationId xmlns:a16="http://schemas.microsoft.com/office/drawing/2014/main" id="{F2EB4AC2-EBA7-E233-1B1E-DD163ED823F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backgroundMark x1="64194" y1="56420" x2="56613" y2="74903"/>
                        <a14:backgroundMark x1="56613" y1="74903" x2="40323" y2="64591"/>
                        <a14:backgroundMark x1="53871" y1="37354" x2="62258" y2="25681"/>
                        <a14:backgroundMark x1="62258" y1="25681" x2="71613" y2="23152"/>
                        <a14:backgroundMark x1="42419" y1="33268" x2="55323" y2="34825"/>
                        <a14:backgroundMark x1="55323" y1="34825" x2="55806" y2="34630"/>
                        <a14:backgroundMark x1="70323" y1="55642" x2="64839" y2="72763"/>
                        <a14:backgroundMark x1="34355" y1="59339" x2="34355" y2="59339"/>
                      </a14:backgroundRemoval>
                    </a14:imgEffect>
                  </a14:imgLayer>
                </a14:imgProps>
              </a:ext>
            </a:extLst>
          </a:blip>
          <a:stretch>
            <a:fillRect/>
          </a:stretch>
        </p:blipFill>
        <p:spPr>
          <a:xfrm flipH="1">
            <a:off x="4364086" y="-136127"/>
            <a:ext cx="2660467" cy="2205613"/>
          </a:xfrm>
          <a:prstGeom prst="rect">
            <a:avLst/>
          </a:prstGeom>
        </p:spPr>
      </p:pic>
      <p:sp>
        <p:nvSpPr>
          <p:cNvPr id="2" name="TextBox 1">
            <a:extLst>
              <a:ext uri="{FF2B5EF4-FFF2-40B4-BE49-F238E27FC236}">
                <a16:creationId xmlns:a16="http://schemas.microsoft.com/office/drawing/2014/main" id="{6057ECA1-E147-E6A4-52BC-A84F9EBF0F1B}"/>
              </a:ext>
            </a:extLst>
          </p:cNvPr>
          <p:cNvSpPr txBox="1"/>
          <p:nvPr/>
        </p:nvSpPr>
        <p:spPr>
          <a:xfrm>
            <a:off x="315868" y="5982884"/>
            <a:ext cx="1313180"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1613</a:t>
            </a:r>
          </a:p>
        </p:txBody>
      </p:sp>
      <p:sp>
        <p:nvSpPr>
          <p:cNvPr id="4" name="TextBox 3">
            <a:extLst>
              <a:ext uri="{FF2B5EF4-FFF2-40B4-BE49-F238E27FC236}">
                <a16:creationId xmlns:a16="http://schemas.microsoft.com/office/drawing/2014/main" id="{51A6F8F9-A9CE-17B6-6EB0-F3B7FFED04E0}"/>
              </a:ext>
            </a:extLst>
          </p:cNvPr>
          <p:cNvSpPr txBox="1"/>
          <p:nvPr/>
        </p:nvSpPr>
        <p:spPr>
          <a:xfrm>
            <a:off x="4817333" y="5979243"/>
            <a:ext cx="1313180" cy="769441"/>
          </a:xfrm>
          <a:prstGeom prst="rect">
            <a:avLst/>
          </a:prstGeom>
          <a:noFill/>
        </p:spPr>
        <p:txBody>
          <a:bodyPr wrap="none" rtlCol="0">
            <a:spAutoFit/>
          </a:bodyPr>
          <a:lstStyle/>
          <a:p>
            <a:r>
              <a:rPr lang="en-US" sz="4400" dirty="0">
                <a:solidFill>
                  <a:schemeClr val="bg1"/>
                </a:solidFill>
                <a:latin typeface="Times New Roman" panose="02020603050405020304" pitchFamily="18" charset="0"/>
                <a:cs typeface="Times New Roman" panose="02020603050405020304" pitchFamily="18" charset="0"/>
              </a:rPr>
              <a:t>2025</a:t>
            </a:r>
          </a:p>
        </p:txBody>
      </p:sp>
      <p:sp>
        <p:nvSpPr>
          <p:cNvPr id="3" name="TextBox 2">
            <a:extLst>
              <a:ext uri="{FF2B5EF4-FFF2-40B4-BE49-F238E27FC236}">
                <a16:creationId xmlns:a16="http://schemas.microsoft.com/office/drawing/2014/main" id="{DE744FC2-7985-FA6C-0B0F-45B6198386CA}"/>
              </a:ext>
            </a:extLst>
          </p:cNvPr>
          <p:cNvSpPr txBox="1"/>
          <p:nvPr/>
        </p:nvSpPr>
        <p:spPr>
          <a:xfrm>
            <a:off x="315868" y="4914096"/>
            <a:ext cx="6098344" cy="369332"/>
          </a:xfrm>
          <a:prstGeom prst="rect">
            <a:avLst/>
          </a:prstGeom>
          <a:noFill/>
        </p:spPr>
        <p:txBody>
          <a:bodyPr wrap="square">
            <a:spAutoFit/>
          </a:bodyPr>
          <a:lstStyle/>
          <a:p>
            <a:r>
              <a:rPr lang="en-US" i="0" dirty="0" err="1">
                <a:solidFill>
                  <a:srgbClr val="202122"/>
                </a:solidFill>
                <a:effectLst/>
                <a:latin typeface="Arial" panose="020B0604020202020204" pitchFamily="34" charset="0"/>
              </a:rPr>
              <a:t>Santorio</a:t>
            </a:r>
            <a:r>
              <a:rPr lang="en-US" i="0" dirty="0">
                <a:solidFill>
                  <a:srgbClr val="202122"/>
                </a:solidFill>
                <a:effectLst/>
                <a:latin typeface="Arial" panose="020B0604020202020204" pitchFamily="34" charset="0"/>
              </a:rPr>
              <a:t> </a:t>
            </a:r>
            <a:r>
              <a:rPr lang="en-US" i="0" dirty="0" err="1">
                <a:solidFill>
                  <a:srgbClr val="202122"/>
                </a:solidFill>
                <a:effectLst/>
                <a:latin typeface="Arial" panose="020B0604020202020204" pitchFamily="34" charset="0"/>
              </a:rPr>
              <a:t>Santorio</a:t>
            </a:r>
            <a:endParaRPr lang="en-US" dirty="0"/>
          </a:p>
        </p:txBody>
      </p:sp>
    </p:spTree>
    <p:extLst>
      <p:ext uri="{BB962C8B-B14F-4D97-AF65-F5344CB8AC3E}">
        <p14:creationId xmlns:p14="http://schemas.microsoft.com/office/powerpoint/2010/main" val="30221770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AC43-F814-7734-A2C0-C17C130A8B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6B40736-DB9D-B49A-7A49-B61B0A5DE42E}"/>
              </a:ext>
            </a:extLst>
          </p:cNvPr>
          <p:cNvSpPr txBox="1"/>
          <p:nvPr/>
        </p:nvSpPr>
        <p:spPr>
          <a:xfrm>
            <a:off x="3047011" y="2921168"/>
            <a:ext cx="6097978" cy="1015663"/>
          </a:xfrm>
          <a:prstGeom prst="rect">
            <a:avLst/>
          </a:prstGeom>
          <a:noFill/>
        </p:spPr>
        <p:txBody>
          <a:bodyPr wrap="square">
            <a:spAutoFit/>
          </a:bodyPr>
          <a:lstStyle/>
          <a:p>
            <a:pPr algn="ctr"/>
            <a:r>
              <a:rPr lang="en-US" sz="6000" b="1" dirty="0">
                <a:solidFill>
                  <a:srgbClr val="00B050"/>
                </a:solidFill>
              </a:rPr>
              <a:t>Next steps</a:t>
            </a:r>
          </a:p>
        </p:txBody>
      </p:sp>
    </p:spTree>
    <p:extLst>
      <p:ext uri="{BB962C8B-B14F-4D97-AF65-F5344CB8AC3E}">
        <p14:creationId xmlns:p14="http://schemas.microsoft.com/office/powerpoint/2010/main" val="16334473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95A49-C038-CE88-CE70-8DCC730394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B6F3A3C-C990-7C35-3219-A16EAFBB415E}"/>
              </a:ext>
            </a:extLst>
          </p:cNvPr>
          <p:cNvSpPr txBox="1"/>
          <p:nvPr/>
        </p:nvSpPr>
        <p:spPr>
          <a:xfrm>
            <a:off x="3047011" y="488241"/>
            <a:ext cx="6097978" cy="646331"/>
          </a:xfrm>
          <a:prstGeom prst="rect">
            <a:avLst/>
          </a:prstGeom>
          <a:noFill/>
        </p:spPr>
        <p:txBody>
          <a:bodyPr wrap="square">
            <a:spAutoFit/>
          </a:bodyPr>
          <a:lstStyle/>
          <a:p>
            <a:pPr algn="ctr"/>
            <a:r>
              <a:rPr lang="en-US" sz="3600" dirty="0"/>
              <a:t>Next steps</a:t>
            </a:r>
            <a:endParaRPr lang="en-US" sz="3600" b="1" dirty="0">
              <a:solidFill>
                <a:srgbClr val="00B050"/>
              </a:solidFill>
            </a:endParaRPr>
          </a:p>
        </p:txBody>
      </p:sp>
      <p:sp>
        <p:nvSpPr>
          <p:cNvPr id="3" name="TextBox 2">
            <a:extLst>
              <a:ext uri="{FF2B5EF4-FFF2-40B4-BE49-F238E27FC236}">
                <a16:creationId xmlns:a16="http://schemas.microsoft.com/office/drawing/2014/main" id="{E9952D60-69DD-DC43-C393-A3F386AC097B}"/>
              </a:ext>
            </a:extLst>
          </p:cNvPr>
          <p:cNvSpPr txBox="1"/>
          <p:nvPr/>
        </p:nvSpPr>
        <p:spPr>
          <a:xfrm>
            <a:off x="1798073" y="1991139"/>
            <a:ext cx="8595854" cy="1200329"/>
          </a:xfrm>
          <a:prstGeom prst="rect">
            <a:avLst/>
          </a:prstGeom>
          <a:noFill/>
        </p:spPr>
        <p:txBody>
          <a:bodyPr wrap="square">
            <a:spAutoFit/>
          </a:bodyPr>
          <a:lstStyle/>
          <a:p>
            <a:pPr algn="ctr"/>
            <a:r>
              <a:rPr lang="en-US" sz="3600" dirty="0"/>
              <a:t>Figuring out what is noise/hype, and what is real and will stand the test of time</a:t>
            </a:r>
            <a:endParaRPr lang="en-US" sz="3600" b="1" dirty="0">
              <a:solidFill>
                <a:srgbClr val="00B050"/>
              </a:solidFill>
            </a:endParaRPr>
          </a:p>
        </p:txBody>
      </p:sp>
    </p:spTree>
    <p:extLst>
      <p:ext uri="{BB962C8B-B14F-4D97-AF65-F5344CB8AC3E}">
        <p14:creationId xmlns:p14="http://schemas.microsoft.com/office/powerpoint/2010/main" val="17248514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1485-0F84-72E0-E0E1-D3E138B9B4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017B65-1427-1257-4E32-D2EDBC589FAE}"/>
              </a:ext>
            </a:extLst>
          </p:cNvPr>
          <p:cNvSpPr txBox="1"/>
          <p:nvPr/>
        </p:nvSpPr>
        <p:spPr>
          <a:xfrm>
            <a:off x="2315985" y="876692"/>
            <a:ext cx="7560029" cy="1754326"/>
          </a:xfrm>
          <a:prstGeom prst="rect">
            <a:avLst/>
          </a:prstGeom>
          <a:noFill/>
        </p:spPr>
        <p:txBody>
          <a:bodyPr wrap="square">
            <a:spAutoFit/>
          </a:bodyPr>
          <a:lstStyle/>
          <a:p>
            <a:pPr algn="ctr"/>
            <a:r>
              <a:rPr lang="en-US" sz="3600" dirty="0"/>
              <a:t>Just because something </a:t>
            </a:r>
            <a:r>
              <a:rPr lang="en-US" sz="3600" b="1" dirty="0">
                <a:solidFill>
                  <a:srgbClr val="00B050"/>
                </a:solidFill>
              </a:rPr>
              <a:t>correlates</a:t>
            </a:r>
            <a:r>
              <a:rPr lang="en-US" sz="3600" dirty="0"/>
              <a:t> with age, doesn’t mean that it </a:t>
            </a:r>
            <a:r>
              <a:rPr lang="en-US" sz="3600" b="1" dirty="0">
                <a:solidFill>
                  <a:srgbClr val="00B050"/>
                </a:solidFill>
              </a:rPr>
              <a:t>causes</a:t>
            </a:r>
            <a:r>
              <a:rPr lang="en-US" sz="3600" dirty="0"/>
              <a:t> age</a:t>
            </a:r>
            <a:endParaRPr lang="en-US" sz="3600" b="1" dirty="0">
              <a:solidFill>
                <a:srgbClr val="00B050"/>
              </a:solidFill>
            </a:endParaRPr>
          </a:p>
        </p:txBody>
      </p:sp>
      <p:sp>
        <p:nvSpPr>
          <p:cNvPr id="4" name="TextBox 3">
            <a:extLst>
              <a:ext uri="{FF2B5EF4-FFF2-40B4-BE49-F238E27FC236}">
                <a16:creationId xmlns:a16="http://schemas.microsoft.com/office/drawing/2014/main" id="{0EEE645C-0398-51B6-D041-A9271BCC9729}"/>
              </a:ext>
            </a:extLst>
          </p:cNvPr>
          <p:cNvSpPr txBox="1"/>
          <p:nvPr/>
        </p:nvSpPr>
        <p:spPr>
          <a:xfrm>
            <a:off x="2315985" y="3679302"/>
            <a:ext cx="7560029" cy="1754326"/>
          </a:xfrm>
          <a:prstGeom prst="rect">
            <a:avLst/>
          </a:prstGeom>
          <a:noFill/>
        </p:spPr>
        <p:txBody>
          <a:bodyPr wrap="square">
            <a:spAutoFit/>
          </a:bodyPr>
          <a:lstStyle/>
          <a:p>
            <a:pPr algn="ctr"/>
            <a:r>
              <a:rPr lang="en-US" sz="3600" dirty="0"/>
              <a:t>But if there is real biology at play, biomarkers may give hints for new therapeutic targets against aging</a:t>
            </a:r>
            <a:endParaRPr lang="en-US" sz="3600" b="1" dirty="0">
              <a:solidFill>
                <a:srgbClr val="00B050"/>
              </a:solidFill>
            </a:endParaRPr>
          </a:p>
        </p:txBody>
      </p:sp>
    </p:spTree>
    <p:extLst>
      <p:ext uri="{BB962C8B-B14F-4D97-AF65-F5344CB8AC3E}">
        <p14:creationId xmlns:p14="http://schemas.microsoft.com/office/powerpoint/2010/main" val="1926583006"/>
      </p:ext>
    </p:extLst>
  </p:cSld>
  <p:clrMapOvr>
    <a:masterClrMapping/>
  </p:clrMapOvr>
</p:sld>
</file>

<file path=ppt/theme/theme1.xml><?xml version="1.0" encoding="utf-8"?>
<a:theme xmlns:a="http://schemas.openxmlformats.org/drawingml/2006/main" name="black_bar_9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B245A9C-DC01-D345-B643-E60FFC41F5C3}" vid="{B0FAF0B9-C72A-2443-8E77-AAF0C7F98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black_bar_93</Template>
  <TotalTime>241945</TotalTime>
  <Words>3190</Words>
  <Application>Microsoft Macintosh PowerPoint</Application>
  <PresentationFormat>Widescreen</PresentationFormat>
  <Paragraphs>478</Paragraphs>
  <Slides>166</Slides>
  <Notes>7</Notes>
  <HiddenSlides>25</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166</vt:i4>
      </vt:variant>
    </vt:vector>
  </HeadingPairs>
  <TitlesOfParts>
    <vt:vector size="172" baseType="lpstr">
      <vt:lpstr>Arial</vt:lpstr>
      <vt:lpstr>Calibri</vt:lpstr>
      <vt:lpstr>Helvetica</vt:lpstr>
      <vt:lpstr>Times</vt:lpstr>
      <vt:lpstr>Times New Roman</vt:lpstr>
      <vt:lpstr>black_bar_93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 expectancy, 2023</vt:lpstr>
      <vt:lpstr>But what is a life worth living</vt:lpstr>
      <vt:lpstr>What is a life of thriving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Lozano</dc:creator>
  <cp:lastModifiedBy>Lozano, Alexander</cp:lastModifiedBy>
  <cp:revision>1050</cp:revision>
  <cp:lastPrinted>2022-08-16T05:29:24Z</cp:lastPrinted>
  <dcterms:created xsi:type="dcterms:W3CDTF">2020-01-02T19:42:03Z</dcterms:created>
  <dcterms:modified xsi:type="dcterms:W3CDTF">2025-05-13T16:16:09Z</dcterms:modified>
</cp:coreProperties>
</file>